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0"/>
  </p:notesMasterIdLst>
  <p:handoutMasterIdLst>
    <p:handoutMasterId r:id="rId21"/>
  </p:handoutMasterIdLst>
  <p:sldIdLst>
    <p:sldId id="256" r:id="rId5"/>
    <p:sldId id="268" r:id="rId6"/>
    <p:sldId id="267" r:id="rId7"/>
    <p:sldId id="258" r:id="rId8"/>
    <p:sldId id="269" r:id="rId9"/>
    <p:sldId id="260" r:id="rId10"/>
    <p:sldId id="261" r:id="rId11"/>
    <p:sldId id="263" r:id="rId12"/>
    <p:sldId id="266" r:id="rId13"/>
    <p:sldId id="270" r:id="rId14"/>
    <p:sldId id="271" r:id="rId15"/>
    <p:sldId id="272" r:id="rId16"/>
    <p:sldId id="275" r:id="rId17"/>
    <p:sldId id="273" r:id="rId18"/>
    <p:sldId id="274" r:id="rId19"/>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91395D-D316-4E0D-83E3-E94229A49E93}" v="1" dt="2023-07-10T18:18:58.807"/>
    <p1510:client id="{14BD518D-D7F7-64E6-5EE9-9D8E598CD4D5}" v="319" dt="2024-01-15T19:48:03.777"/>
    <p1510:client id="{55898428-3A96-B6C5-4661-CA330CFABEFB}" v="2391" dt="2024-01-15T00:30:25.806"/>
    <p1510:client id="{69C4AB29-4C83-4230-B244-03B9E5D524A3}" v="2285" dt="2024-01-13T22:43:34.695"/>
    <p1510:client id="{CD81F9C8-BE4F-9391-08E2-1A24EBAE02EE}" v="1668" dt="2024-01-15T17:08:39.639"/>
  </p1510:revLst>
</p1510:revInfo>
</file>

<file path=ppt/tableStyles.xml><?xml version="1.0" encoding="utf-8"?>
<a:tblStyleLst xmlns:a="http://schemas.openxmlformats.org/drawingml/2006/main" def="{6E25E649-3F16-4E02-A733-19D2CDBF48F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66144" autoAdjust="0"/>
  </p:normalViewPr>
  <p:slideViewPr>
    <p:cSldViewPr snapToGrid="0">
      <p:cViewPr varScale="1">
        <p:scale>
          <a:sx n="54" d="100"/>
          <a:sy n="54" d="100"/>
        </p:scale>
        <p:origin x="2280" y="62"/>
      </p:cViewPr>
      <p:guideLst>
        <p:guide pos="3839"/>
        <p:guide orient="horz" pos="216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4AA43A-3F76-4A13-9CD6-36134EB429E3}" type="datetimeFigureOut">
              <a:rPr lang="en-US"/>
              <a:t>1/15/2024</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674A4F-2B7A-4ECB-A400-260B2FFC03C1}" type="datetimeFigureOut">
              <a:rPr lang="en-US"/>
              <a:t>1/15/2024</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core methods to this action research project are,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democratically developing the pedagogic structure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as well as systemically building the technical career pathways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Built through community, inclusivity and technical foresight.</a:t>
            </a:r>
          </a:p>
          <a:p>
            <a:endParaRPr lang="en-GB" dirty="0"/>
          </a:p>
        </p:txBody>
      </p:sp>
      <p:sp>
        <p:nvSpPr>
          <p:cNvPr id="4" name="Slide Number Placeholder 3"/>
          <p:cNvSpPr>
            <a:spLocks noGrp="1"/>
          </p:cNvSpPr>
          <p:nvPr>
            <p:ph type="sldNum" sz="quarter" idx="5"/>
          </p:nvPr>
        </p:nvSpPr>
        <p:spPr/>
        <p:txBody>
          <a:bodyPr/>
          <a:lstStyle/>
          <a:p>
            <a:fld id="{01F2A70B-78F2-4DCF-B53B-C990D2FAFB8A}" type="slidenum">
              <a:rPr lang="en-GB" smtClean="0"/>
              <a:t>2</a:t>
            </a:fld>
            <a:endParaRPr lang="en-GB"/>
          </a:p>
        </p:txBody>
      </p:sp>
    </p:spTree>
    <p:extLst>
      <p:ext uri="{BB962C8B-B14F-4D97-AF65-F5344CB8AC3E}">
        <p14:creationId xmlns:p14="http://schemas.microsoft.com/office/powerpoint/2010/main" val="22179040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These additional themes are inductive coding, that combined with my original set of codes, would bring an abductive codex to further research.</a:t>
            </a:r>
            <a:br>
              <a:rPr lang="en-GB" dirty="0"/>
            </a:br>
            <a:br>
              <a:rPr lang="en-GB" dirty="0"/>
            </a:br>
            <a:r>
              <a:rPr lang="en-GB" dirty="0"/>
              <a:t>* This combined method could provide a more solid methodology to gathering evidence, while also fine tuning the methods for a wider audience, in UAL or HEI. </a:t>
            </a:r>
          </a:p>
        </p:txBody>
      </p:sp>
      <p:sp>
        <p:nvSpPr>
          <p:cNvPr id="4" name="Slide Number Placeholder 3"/>
          <p:cNvSpPr>
            <a:spLocks noGrp="1"/>
          </p:cNvSpPr>
          <p:nvPr>
            <p:ph type="sldNum" sz="quarter" idx="5"/>
          </p:nvPr>
        </p:nvSpPr>
        <p:spPr/>
        <p:txBody>
          <a:bodyPr/>
          <a:lstStyle/>
          <a:p>
            <a:fld id="{01F2A70B-78F2-4DCF-B53B-C990D2FAFB8A}" type="slidenum">
              <a:rPr lang="en-GB" smtClean="0"/>
              <a:t>11</a:t>
            </a:fld>
            <a:endParaRPr lang="en-GB"/>
          </a:p>
        </p:txBody>
      </p:sp>
    </p:spTree>
    <p:extLst>
      <p:ext uri="{BB962C8B-B14F-4D97-AF65-F5344CB8AC3E}">
        <p14:creationId xmlns:p14="http://schemas.microsoft.com/office/powerpoint/2010/main" val="3032433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 Concluding my findings, I do feel there is enough evidence to my themes, to investigate this into another Action research cycle. </a:t>
            </a:r>
            <a:br>
              <a:rPr lang="en-GB" dirty="0"/>
            </a:br>
            <a:br>
              <a:rPr lang="en-GB" dirty="0"/>
            </a:br>
            <a:r>
              <a:rPr lang="en-GB" dirty="0"/>
              <a:t>* While channelling my deductive codex, I will expand each theme into it’s own investigative pathway using the abductive codex. </a:t>
            </a:r>
            <a:br>
              <a:rPr lang="en-GB" dirty="0"/>
            </a:br>
            <a:br>
              <a:rPr lang="en-GB" dirty="0"/>
            </a:br>
            <a:r>
              <a:rPr lang="en-GB" dirty="0"/>
              <a:t>* Using new methods to collect data,  like 1-2-1 Interviews, observations and document analysis, potentially could highlight key assets to technical pedagogy</a:t>
            </a:r>
          </a:p>
        </p:txBody>
      </p:sp>
      <p:sp>
        <p:nvSpPr>
          <p:cNvPr id="4" name="Slide Number Placeholder 3"/>
          <p:cNvSpPr>
            <a:spLocks noGrp="1"/>
          </p:cNvSpPr>
          <p:nvPr>
            <p:ph type="sldNum" sz="quarter" idx="5"/>
          </p:nvPr>
        </p:nvSpPr>
        <p:spPr/>
        <p:txBody>
          <a:bodyPr/>
          <a:lstStyle/>
          <a:p>
            <a:fld id="{01F2A70B-78F2-4DCF-B53B-C990D2FAFB8A}" type="slidenum">
              <a:rPr lang="en-GB" smtClean="0"/>
              <a:t>12</a:t>
            </a:fld>
            <a:endParaRPr lang="en-GB"/>
          </a:p>
        </p:txBody>
      </p:sp>
    </p:spTree>
    <p:extLst>
      <p:ext uri="{BB962C8B-B14F-4D97-AF65-F5344CB8AC3E}">
        <p14:creationId xmlns:p14="http://schemas.microsoft.com/office/powerpoint/2010/main" val="3530575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*Tech talks are inspired by the micro teaching environments, to encourage technical staff an opportunity to test and explore teaching practices/research. With the 20/10 time frame. </a:t>
            </a:r>
            <a:br>
              <a:rPr lang="en-GB" dirty="0"/>
            </a:br>
            <a:br>
              <a:rPr lang="en-GB" dirty="0"/>
            </a:br>
            <a:r>
              <a:rPr lang="en-GB" dirty="0"/>
              <a:t>*Hot Press is part of  my Irish culture and is/was a room that while the fire was on, the boiler keep your laundry warm. It’s a time and location for technical staff </a:t>
            </a:r>
            <a:br>
              <a:rPr lang="en-GB" dirty="0"/>
            </a:br>
            <a:r>
              <a:rPr lang="en-GB" dirty="0"/>
              <a:t>to be open to honest, transparent community discussions on present and future technical roles.</a:t>
            </a:r>
          </a:p>
        </p:txBody>
      </p:sp>
      <p:sp>
        <p:nvSpPr>
          <p:cNvPr id="4" name="Slide Number Placeholder 3"/>
          <p:cNvSpPr>
            <a:spLocks noGrp="1"/>
          </p:cNvSpPr>
          <p:nvPr>
            <p:ph type="sldNum" sz="quarter" idx="5"/>
          </p:nvPr>
        </p:nvSpPr>
        <p:spPr/>
        <p:txBody>
          <a:bodyPr/>
          <a:lstStyle/>
          <a:p>
            <a:fld id="{01F2A70B-78F2-4DCF-B53B-C990D2FAFB8A}" type="slidenum">
              <a:rPr lang="en-GB" smtClean="0"/>
              <a:t>13</a:t>
            </a:fld>
            <a:endParaRPr lang="en-GB"/>
          </a:p>
        </p:txBody>
      </p:sp>
    </p:spTree>
    <p:extLst>
      <p:ext uri="{BB962C8B-B14F-4D97-AF65-F5344CB8AC3E}">
        <p14:creationId xmlns:p14="http://schemas.microsoft.com/office/powerpoint/2010/main" val="1755207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Lived experience of personal actions that conflicted towards single perspective narratives and barriers in opportunities</a:t>
            </a:r>
            <a:br>
              <a:rPr lang="en-GB" dirty="0"/>
            </a:br>
            <a:br>
              <a:rPr lang="en-GB" dirty="0"/>
            </a:br>
            <a:r>
              <a:rPr lang="en-GB" dirty="0"/>
              <a:t>* Sams provided evidence to indicate similar displacements from technical staff and being under-valued.</a:t>
            </a:r>
            <a:br>
              <a:rPr lang="en-GB" dirty="0"/>
            </a:br>
            <a:br>
              <a:rPr lang="en-GB" dirty="0"/>
            </a:br>
            <a:r>
              <a:rPr lang="en-GB" dirty="0"/>
              <a:t>* Savage, suggests technical staff should excel as technicians while engaging in personal develop and academic credentials.</a:t>
            </a:r>
          </a:p>
        </p:txBody>
      </p:sp>
      <p:sp>
        <p:nvSpPr>
          <p:cNvPr id="4" name="Slide Number Placeholder 3"/>
          <p:cNvSpPr>
            <a:spLocks noGrp="1"/>
          </p:cNvSpPr>
          <p:nvPr>
            <p:ph type="sldNum" sz="quarter" idx="5"/>
          </p:nvPr>
        </p:nvSpPr>
        <p:spPr/>
        <p:txBody>
          <a:bodyPr/>
          <a:lstStyle/>
          <a:p>
            <a:fld id="{01F2A70B-78F2-4DCF-B53B-C990D2FAFB8A}" type="slidenum">
              <a:rPr lang="en-GB" smtClean="0"/>
              <a:t>3</a:t>
            </a:fld>
            <a:endParaRPr lang="en-GB"/>
          </a:p>
        </p:txBody>
      </p:sp>
    </p:spTree>
    <p:extLst>
      <p:ext uri="{BB962C8B-B14F-4D97-AF65-F5344CB8AC3E}">
        <p14:creationId xmlns:p14="http://schemas.microsoft.com/office/powerpoint/2010/main" val="265763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a typeface="+mn-lt"/>
                <a:cs typeface="+mn-lt"/>
              </a:rPr>
              <a:t>* I believe UAL needs a balanced workforce of both academic and technical skill sets that showcase a 'visible' variety of teaching.</a:t>
            </a:r>
            <a:br>
              <a:rPr lang="en-US" dirty="0">
                <a:ea typeface="+mn-lt"/>
                <a:cs typeface="+mn-lt"/>
              </a:rPr>
            </a:br>
            <a:br>
              <a:rPr lang="en-US" dirty="0">
                <a:ea typeface="+mn-lt"/>
                <a:cs typeface="+mn-lt"/>
              </a:rPr>
            </a:br>
            <a:r>
              <a:rPr lang="en-US" dirty="0">
                <a:ea typeface="+mn-lt"/>
                <a:cs typeface="+mn-lt"/>
              </a:rPr>
              <a:t>* Encouraging all staff to engage with a range of pathways to innovate, challenge and develop teaching environments and student learning.</a:t>
            </a:r>
            <a:endParaRPr lang="en-US" dirty="0"/>
          </a:p>
          <a:p>
            <a:endParaRPr lang="en-GB" dirty="0"/>
          </a:p>
        </p:txBody>
      </p:sp>
      <p:sp>
        <p:nvSpPr>
          <p:cNvPr id="4" name="Slide Number Placeholder 3"/>
          <p:cNvSpPr>
            <a:spLocks noGrp="1"/>
          </p:cNvSpPr>
          <p:nvPr>
            <p:ph type="sldNum" sz="quarter" idx="5"/>
          </p:nvPr>
        </p:nvSpPr>
        <p:spPr/>
        <p:txBody>
          <a:bodyPr/>
          <a:lstStyle/>
          <a:p>
            <a:fld id="{01F2A70B-78F2-4DCF-B53B-C990D2FAFB8A}" type="slidenum">
              <a:rPr lang="en-GB" smtClean="0"/>
              <a:t>4</a:t>
            </a:fld>
            <a:endParaRPr lang="en-GB"/>
          </a:p>
        </p:txBody>
      </p:sp>
    </p:spTree>
    <p:extLst>
      <p:ext uri="{BB962C8B-B14F-4D97-AF65-F5344CB8AC3E}">
        <p14:creationId xmlns:p14="http://schemas.microsoft.com/office/powerpoint/2010/main" val="1352897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Nova"/>
              </a:rPr>
              <a:t>* research methods are a combination of auto-ethnographic topical narration and qualitative methods.</a:t>
            </a:r>
            <a:br>
              <a:rPr lang="en-US" sz="1200" dirty="0">
                <a:latin typeface="Arial Nova"/>
              </a:rPr>
            </a:br>
            <a:br>
              <a:rPr lang="en-US" sz="1200" dirty="0">
                <a:latin typeface="Arial Nova"/>
              </a:rPr>
            </a:br>
            <a:r>
              <a:rPr lang="en-US" sz="1200" dirty="0">
                <a:latin typeface="Arial Nova"/>
              </a:rPr>
              <a:t>* Using a focus group with a forum, around the topics of technical staff and pedagogy. </a:t>
            </a:r>
            <a:br>
              <a:rPr lang="en-US" sz="1200" dirty="0">
                <a:latin typeface="Arial Nova"/>
              </a:rPr>
            </a:br>
            <a:br>
              <a:rPr lang="en-US" sz="1200" dirty="0">
                <a:latin typeface="Arial Nova"/>
              </a:rPr>
            </a:br>
            <a:r>
              <a:rPr lang="en-US" sz="1200" dirty="0">
                <a:latin typeface="Arial Nova"/>
              </a:rPr>
              <a:t>* The concluding research method is challenging the purpose of our career longevity, staff retention and technical opportunities</a:t>
            </a:r>
            <a:r>
              <a:rPr lang="en-US" sz="800" dirty="0">
                <a:latin typeface="Georgia"/>
              </a:rPr>
              <a:t>.</a:t>
            </a:r>
            <a:endParaRPr lang="en-US" dirty="0"/>
          </a:p>
          <a:p>
            <a:endParaRPr lang="en-GB" dirty="0"/>
          </a:p>
        </p:txBody>
      </p:sp>
      <p:sp>
        <p:nvSpPr>
          <p:cNvPr id="4" name="Slide Number Placeholder 3"/>
          <p:cNvSpPr>
            <a:spLocks noGrp="1"/>
          </p:cNvSpPr>
          <p:nvPr>
            <p:ph type="sldNum" sz="quarter" idx="5"/>
          </p:nvPr>
        </p:nvSpPr>
        <p:spPr/>
        <p:txBody>
          <a:bodyPr/>
          <a:lstStyle/>
          <a:p>
            <a:fld id="{01F2A70B-78F2-4DCF-B53B-C990D2FAFB8A}" type="slidenum">
              <a:rPr lang="en-GB" smtClean="0"/>
              <a:t>5</a:t>
            </a:fld>
            <a:endParaRPr lang="en-GB"/>
          </a:p>
        </p:txBody>
      </p:sp>
    </p:spTree>
    <p:extLst>
      <p:ext uri="{BB962C8B-B14F-4D97-AF65-F5344CB8AC3E}">
        <p14:creationId xmlns:p14="http://schemas.microsoft.com/office/powerpoint/2010/main" val="24268026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3</a:t>
            </a:r>
            <a:r>
              <a:rPr lang="en-GB" baseline="30000" dirty="0"/>
              <a:t>rd</a:t>
            </a:r>
            <a:r>
              <a:rPr lang="en-GB" dirty="0"/>
              <a:t> space educators are a field of teaching and learning practitioners who navigate both worlds of service and academia.</a:t>
            </a:r>
          </a:p>
          <a:p>
            <a:pPr marL="171450" indent="-171450">
              <a:buFont typeface="Arial" panose="020B0604020202020204" pitchFamily="34" charset="0"/>
              <a:buChar char="•"/>
            </a:pPr>
            <a:r>
              <a:rPr lang="en-GB" dirty="0"/>
              <a:t>Dickinson, Fowler and Griffiths, indicate the positives of practice-informed teaching and how it benefits the students experience and HEI.</a:t>
            </a:r>
          </a:p>
          <a:p>
            <a:pPr marL="171450" indent="-171450">
              <a:buFont typeface="Arial" panose="020B0604020202020204" pitchFamily="34" charset="0"/>
              <a:buChar char="•"/>
            </a:pPr>
            <a:r>
              <a:rPr lang="en-GB" dirty="0"/>
              <a:t>Why have so many labels for practitioners who teach, can my research provide a solid title on 3</a:t>
            </a:r>
            <a:r>
              <a:rPr lang="en-GB" baseline="30000" dirty="0"/>
              <a:t>rd</a:t>
            </a:r>
            <a:r>
              <a:rPr lang="en-GB" dirty="0"/>
              <a:t> space </a:t>
            </a:r>
            <a:r>
              <a:rPr lang="en-GB" dirty="0" err="1"/>
              <a:t>practiitioners</a:t>
            </a:r>
            <a:r>
              <a:rPr lang="en-GB" dirty="0"/>
              <a:t>?</a:t>
            </a:r>
          </a:p>
        </p:txBody>
      </p:sp>
      <p:sp>
        <p:nvSpPr>
          <p:cNvPr id="4" name="Slide Number Placeholder 3"/>
          <p:cNvSpPr>
            <a:spLocks noGrp="1"/>
          </p:cNvSpPr>
          <p:nvPr>
            <p:ph type="sldNum" sz="quarter" idx="5"/>
          </p:nvPr>
        </p:nvSpPr>
        <p:spPr/>
        <p:txBody>
          <a:bodyPr/>
          <a:lstStyle/>
          <a:p>
            <a:fld id="{01F2A70B-78F2-4DCF-B53B-C990D2FAFB8A}" type="slidenum">
              <a:rPr lang="en-GB" smtClean="0"/>
              <a:t>6</a:t>
            </a:fld>
            <a:endParaRPr lang="en-GB"/>
          </a:p>
        </p:txBody>
      </p:sp>
    </p:spTree>
    <p:extLst>
      <p:ext uri="{BB962C8B-B14F-4D97-AF65-F5344CB8AC3E}">
        <p14:creationId xmlns:p14="http://schemas.microsoft.com/office/powerpoint/2010/main" val="1429489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PROS					             CONS</a:t>
            </a:r>
            <a:br>
              <a:rPr lang="en-US" dirty="0"/>
            </a:br>
            <a:r>
              <a:rPr lang="en-US" dirty="0"/>
              <a:t>* A great turn out between level 3 to level 5 technicians.                                          *Singular topics would've allowed more time to digest.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Power point </a:t>
            </a:r>
            <a:r>
              <a:rPr lang="en-US" dirty="0" err="1"/>
              <a:t>stablised</a:t>
            </a:r>
            <a:r>
              <a:rPr lang="en-US" dirty="0"/>
              <a:t> the conversations                                                                  * Hard to manage due to date/time</a:t>
            </a:r>
          </a:p>
          <a:p>
            <a:r>
              <a:rPr lang="en-US" dirty="0"/>
              <a:t>* Held in a safe, technical  owned space.			             * Could've provided pre-task insight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Encouraged people to listen, compare and revisit their career.	             *  1 hour wasn't enough.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Everyone felt present and engaged. 			             * Note taking: too much for big groups, a lot of voices /</a:t>
            </a:r>
            <a:r>
              <a:rPr lang="en-US" dirty="0" err="1"/>
              <a:t>Vocialised</a:t>
            </a:r>
            <a:r>
              <a:rPr lang="en-US" dirty="0"/>
              <a:t> participants/dominating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01F2A70B-78F2-4DCF-B53B-C990D2FAFB8A}" type="slidenum">
              <a:rPr lang="en-GB" smtClean="0"/>
              <a:t>7</a:t>
            </a:fld>
            <a:endParaRPr lang="en-GB"/>
          </a:p>
        </p:txBody>
      </p:sp>
    </p:spTree>
    <p:extLst>
      <p:ext uri="{BB962C8B-B14F-4D97-AF65-F5344CB8AC3E}">
        <p14:creationId xmlns:p14="http://schemas.microsoft.com/office/powerpoint/2010/main" val="16173924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Q3 – Was an insight question into the fields of teaching of </a:t>
            </a:r>
            <a:r>
              <a:rPr lang="en-GB" dirty="0" err="1"/>
              <a:t>partcipants</a:t>
            </a:r>
            <a:r>
              <a:rPr lang="en-GB" dirty="0"/>
              <a:t> practiced within their teaching and learning roles/</a:t>
            </a:r>
            <a:br>
              <a:rPr lang="en-GB" dirty="0"/>
            </a:br>
            <a:br>
              <a:rPr lang="en-GB" dirty="0"/>
            </a:br>
            <a:r>
              <a:rPr lang="en-GB" dirty="0"/>
              <a:t>Q9 – Explores the involvement of recruiting from within, and creating opportunities for our level 2 and level 3 technicians. </a:t>
            </a:r>
            <a:br>
              <a:rPr lang="en-GB" dirty="0"/>
            </a:br>
            <a:br>
              <a:rPr lang="en-GB" dirty="0"/>
            </a:br>
            <a:r>
              <a:rPr lang="en-GB" dirty="0"/>
              <a:t>With the forums fellow up questions, I tried to explore/cover the technical spectrum making sure all voices had a place at the table.</a:t>
            </a:r>
          </a:p>
        </p:txBody>
      </p:sp>
      <p:sp>
        <p:nvSpPr>
          <p:cNvPr id="4" name="Slide Number Placeholder 3"/>
          <p:cNvSpPr>
            <a:spLocks noGrp="1"/>
          </p:cNvSpPr>
          <p:nvPr>
            <p:ph type="sldNum" sz="quarter" idx="5"/>
          </p:nvPr>
        </p:nvSpPr>
        <p:spPr/>
        <p:txBody>
          <a:bodyPr/>
          <a:lstStyle/>
          <a:p>
            <a:fld id="{01F2A70B-78F2-4DCF-B53B-C990D2FAFB8A}" type="slidenum">
              <a:rPr lang="en-GB" smtClean="0"/>
              <a:t>8</a:t>
            </a:fld>
            <a:endParaRPr lang="en-GB"/>
          </a:p>
        </p:txBody>
      </p:sp>
    </p:spTree>
    <p:extLst>
      <p:ext uri="{BB962C8B-B14F-4D97-AF65-F5344CB8AC3E}">
        <p14:creationId xmlns:p14="http://schemas.microsoft.com/office/powerpoint/2010/main" val="10524527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The deductive codex, came from my own topical narrative and picked up interesting directions from my research.</a:t>
            </a:r>
            <a:br>
              <a:rPr lang="en-GB" dirty="0"/>
            </a:br>
            <a:br>
              <a:rPr lang="en-GB" dirty="0"/>
            </a:br>
            <a:r>
              <a:rPr lang="en-GB" dirty="0"/>
              <a:t>* I use the deductive method, to establish an easier connection between my experience and my colleagues.  To see if the evidence was true to my statements.</a:t>
            </a:r>
          </a:p>
        </p:txBody>
      </p:sp>
      <p:sp>
        <p:nvSpPr>
          <p:cNvPr id="4" name="Slide Number Placeholder 3"/>
          <p:cNvSpPr>
            <a:spLocks noGrp="1"/>
          </p:cNvSpPr>
          <p:nvPr>
            <p:ph type="sldNum" sz="quarter" idx="5"/>
          </p:nvPr>
        </p:nvSpPr>
        <p:spPr/>
        <p:txBody>
          <a:bodyPr/>
          <a:lstStyle/>
          <a:p>
            <a:fld id="{01F2A70B-78F2-4DCF-B53B-C990D2FAFB8A}" type="slidenum">
              <a:rPr lang="en-GB" smtClean="0"/>
              <a:t>9</a:t>
            </a:fld>
            <a:endParaRPr lang="en-GB"/>
          </a:p>
        </p:txBody>
      </p:sp>
    </p:spTree>
    <p:extLst>
      <p:ext uri="{BB962C8B-B14F-4D97-AF65-F5344CB8AC3E}">
        <p14:creationId xmlns:p14="http://schemas.microsoft.com/office/powerpoint/2010/main" val="42046944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Nova"/>
                <a:ea typeface="+mn-lt"/>
                <a:cs typeface="+mn-lt"/>
              </a:rPr>
              <a:t>* The evidence suggests that technicians are under-valued,  and seek recognition, opportunities for development.</a:t>
            </a:r>
            <a:br>
              <a:rPr lang="en-US" dirty="0">
                <a:latin typeface="Arial Nova"/>
                <a:ea typeface="+mn-lt"/>
                <a:cs typeface="+mn-lt"/>
              </a:rPr>
            </a:br>
            <a:br>
              <a:rPr lang="en-US" dirty="0">
                <a:latin typeface="Arial Nova"/>
                <a:ea typeface="+mn-lt"/>
                <a:cs typeface="+mn-lt"/>
              </a:rPr>
            </a:br>
            <a:r>
              <a:rPr lang="en-US" dirty="0">
                <a:latin typeface="Arial Nova"/>
                <a:ea typeface="+mn-lt"/>
                <a:cs typeface="+mn-lt"/>
              </a:rPr>
              <a:t>* Technicians provide a variety of teaching scenarios, with a focus on practice and process and are third space practitioners.</a:t>
            </a:r>
            <a:br>
              <a:rPr lang="en-US" dirty="0">
                <a:latin typeface="Arial Nova"/>
                <a:ea typeface="+mn-lt"/>
                <a:cs typeface="+mn-lt"/>
              </a:rPr>
            </a:br>
            <a:br>
              <a:rPr lang="en-US" dirty="0">
                <a:latin typeface="Arial Nova"/>
                <a:ea typeface="+mn-lt"/>
                <a:cs typeface="+mn-lt"/>
              </a:rPr>
            </a:br>
            <a:r>
              <a:rPr lang="en-US" dirty="0">
                <a:latin typeface="Arial Nova"/>
                <a:ea typeface="+mn-lt"/>
                <a:cs typeface="+mn-lt"/>
              </a:rPr>
              <a:t>* Technicians showed interest in exploring collaboration through knowledge exchange and research opportunities. </a:t>
            </a:r>
            <a:br>
              <a:rPr lang="en-US" dirty="0">
                <a:latin typeface="Arial Nova"/>
                <a:ea typeface="+mn-lt"/>
                <a:cs typeface="+mn-lt"/>
              </a:rPr>
            </a:br>
            <a:br>
              <a:rPr lang="en-US" dirty="0">
                <a:latin typeface="Arial Nova"/>
                <a:ea typeface="+mn-lt"/>
                <a:cs typeface="+mn-lt"/>
              </a:rPr>
            </a:br>
            <a:r>
              <a:rPr lang="en-US" dirty="0">
                <a:latin typeface="Arial Nova"/>
                <a:ea typeface="+mn-lt"/>
                <a:cs typeface="+mn-lt"/>
              </a:rPr>
              <a:t>* There are also indications of a desire for career development, improved job satisfaction, and engagement in decision-making processes.</a:t>
            </a:r>
          </a:p>
          <a:p>
            <a:r>
              <a:rPr lang="en-GB" dirty="0"/>
              <a:t> </a:t>
            </a:r>
            <a:br>
              <a:rPr lang="en-GB" dirty="0"/>
            </a:br>
            <a:r>
              <a:rPr lang="en-GB" dirty="0"/>
              <a:t>* McLain provides evidence that deliberate practice in taking purposeful practice </a:t>
            </a:r>
            <a:r>
              <a:rPr lang="en-GB" dirty="0" err="1"/>
              <a:t>futher</a:t>
            </a:r>
            <a:r>
              <a:rPr lang="en-GB" dirty="0"/>
              <a:t>, could play an important role not only to students but the practitioner themselves.</a:t>
            </a:r>
          </a:p>
        </p:txBody>
      </p:sp>
      <p:sp>
        <p:nvSpPr>
          <p:cNvPr id="4" name="Slide Number Placeholder 3"/>
          <p:cNvSpPr>
            <a:spLocks noGrp="1"/>
          </p:cNvSpPr>
          <p:nvPr>
            <p:ph type="sldNum" sz="quarter" idx="5"/>
          </p:nvPr>
        </p:nvSpPr>
        <p:spPr/>
        <p:txBody>
          <a:bodyPr/>
          <a:lstStyle/>
          <a:p>
            <a:fld id="{01F2A70B-78F2-4DCF-B53B-C990D2FAFB8A}" type="slidenum">
              <a:rPr lang="en-GB" smtClean="0"/>
              <a:t>10</a:t>
            </a:fld>
            <a:endParaRPr lang="en-GB"/>
          </a:p>
        </p:txBody>
      </p:sp>
    </p:spTree>
    <p:extLst>
      <p:ext uri="{BB962C8B-B14F-4D97-AF65-F5344CB8AC3E}">
        <p14:creationId xmlns:p14="http://schemas.microsoft.com/office/powerpoint/2010/main" val="528225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1905000"/>
            <a:ext cx="9144000" cy="2667000"/>
          </a:xfrm>
        </p:spPr>
        <p:txBody>
          <a:bodyPr>
            <a:noAutofit/>
          </a:bodyPr>
          <a:lstStyle>
            <a:lvl1pPr>
              <a:defRPr sz="5400"/>
            </a:lvl1pPr>
          </a:lstStyle>
          <a:p>
            <a:r>
              <a:rPr lang="en-US"/>
              <a:t>Click to edit Master title style</a:t>
            </a:r>
            <a:endParaRPr/>
          </a:p>
        </p:txBody>
      </p:sp>
      <p:sp>
        <p:nvSpPr>
          <p:cNvPr id="3" name="Subtitle 2"/>
          <p:cNvSpPr>
            <a:spLocks noGrp="1"/>
          </p:cNvSpPr>
          <p:nvPr>
            <p:ph type="subTitle" idx="1"/>
          </p:nvPr>
        </p:nvSpPr>
        <p:spPr>
          <a:xfrm>
            <a:off x="1522413" y="5105400"/>
            <a:ext cx="9143999" cy="1066800"/>
          </a:xfrm>
        </p:spPr>
        <p:txBody>
          <a:bodyPr/>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grpSp>
        <p:nvGrpSpPr>
          <p:cNvPr id="256" name="line"/>
          <p:cNvGrpSpPr/>
          <p:nvPr/>
        </p:nvGrpSpPr>
        <p:grpSpPr bwMode="invGray">
          <a:xfrm>
            <a:off x="1584896" y="4724400"/>
            <a:ext cx="8631936" cy="64008"/>
            <a:chOff x="-4110038" y="2703513"/>
            <a:chExt cx="17394239" cy="160336"/>
          </a:xfrm>
          <a:solidFill>
            <a:schemeClr val="accent1"/>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Tree>
    <p:extLst>
      <p:ext uri="{BB962C8B-B14F-4D97-AF65-F5344CB8AC3E}">
        <p14:creationId xmlns:p14="http://schemas.microsoft.com/office/powerpoint/2010/main" val="1068651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 name="line"/>
          <p:cNvGrpSpPr/>
          <p:nvPr/>
        </p:nvGrpSpPr>
        <p:grpSpPr bwMode="invGray">
          <a:xfrm>
            <a:off x="1522413" y="1514475"/>
            <a:ext cx="10569575" cy="64008"/>
            <a:chOff x="1522413" y="1514475"/>
            <a:chExt cx="10569575" cy="64008"/>
          </a:xfrm>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1956816">
              <a:defRPr/>
            </a:lvl6pPr>
            <a:lvl7pPr marL="1956816">
              <a:defRPr/>
            </a:lvl7pPr>
            <a:lvl8pPr marL="1956816">
              <a:defRPr/>
            </a:lvl8pPr>
            <a:lvl9pPr marL="1956816">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9AFE8FB1-0A7A-443E-AAF7-31D4FA1AA312}"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3010309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 name="line"/>
          <p:cNvGrpSpPr/>
          <p:nvPr/>
        </p:nvGrpSpPr>
        <p:grpSpPr bwMode="invGray">
          <a:xfrm rot="5400000">
            <a:off x="6864412" y="3472598"/>
            <a:ext cx="6492240" cy="64008"/>
            <a:chOff x="1522413" y="1514475"/>
            <a:chExt cx="10569575" cy="64008"/>
          </a:xfrm>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Vertical Title 1"/>
          <p:cNvSpPr>
            <a:spLocks noGrp="1"/>
          </p:cNvSpPr>
          <p:nvPr>
            <p:ph type="title" orient="vert"/>
          </p:nvPr>
        </p:nvSpPr>
        <p:spPr>
          <a:xfrm>
            <a:off x="10361612" y="274639"/>
            <a:ext cx="1371600" cy="5901747"/>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608012" y="277813"/>
            <a:ext cx="9144001" cy="5898573"/>
          </a:xfrm>
        </p:spPr>
        <p:txBody>
          <a:bodyPr vert="eaVert"/>
          <a:lstStyle>
            <a:lvl5pPr>
              <a:defRPr/>
            </a:lvl5pPr>
            <a:lvl6pPr>
              <a:defRPr/>
            </a:lvl6pPr>
            <a:lvl7pPr>
              <a:defRPr/>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9AFE8FB1-0A7A-443E-AAF7-31D4FA1AA312}"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2927647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67" name="line"/>
          <p:cNvGrpSpPr/>
          <p:nvPr/>
        </p:nvGrpSpPr>
        <p:grpSpPr bwMode="invGray">
          <a:xfrm>
            <a:off x="1522413" y="1514475"/>
            <a:ext cx="10569575" cy="64008"/>
            <a:chOff x="1522413" y="1514475"/>
            <a:chExt cx="10569575" cy="64008"/>
          </a:xfrm>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sp>
        <p:nvSpPr>
          <p:cNvPr id="3" name="Content Placeholder 2"/>
          <p:cNvSpPr>
            <a:spLocks noGrp="1"/>
          </p:cNvSpPr>
          <p:nvPr>
            <p:ph idx="1"/>
          </p:nvPr>
        </p:nvSpPr>
        <p:spPr/>
        <p:txBody>
          <a:bodyPr/>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9AFE8FB1-0A7A-443E-AAF7-31D4FA1AA312}"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4044871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255" name="line"/>
          <p:cNvGrpSpPr/>
          <p:nvPr/>
        </p:nvGrpSpPr>
        <p:grpSpPr bwMode="invGray">
          <a:xfrm>
            <a:off x="1584896" y="4724400"/>
            <a:ext cx="8631936" cy="64008"/>
            <a:chOff x="-4110038" y="2703513"/>
            <a:chExt cx="17394239" cy="160336"/>
          </a:xfrm>
          <a:solidFill>
            <a:schemeClr val="accent1"/>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title"/>
          </p:nvPr>
        </p:nvSpPr>
        <p:spPr>
          <a:xfrm>
            <a:off x="1522413" y="1905000"/>
            <a:ext cx="9144000" cy="2667000"/>
          </a:xfrm>
        </p:spPr>
        <p:txBody>
          <a:bodyPr anchor="b">
            <a:noAutofit/>
          </a:bodyPr>
          <a:lstStyle>
            <a:lvl1pPr algn="l">
              <a:defRPr sz="4400" b="0" cap="none" baseline="0"/>
            </a:lvl1pPr>
          </a:lstStyle>
          <a:p>
            <a:r>
              <a:rPr lang="en-US"/>
              <a:t>Click to edit Master title style</a:t>
            </a:r>
            <a:endParaRPr/>
          </a:p>
        </p:txBody>
      </p:sp>
      <p:sp>
        <p:nvSpPr>
          <p:cNvPr id="3" name="Text Placeholder 2"/>
          <p:cNvSpPr>
            <a:spLocks noGrp="1"/>
          </p:cNvSpPr>
          <p:nvPr>
            <p:ph type="body" idx="1"/>
          </p:nvPr>
        </p:nvSpPr>
        <p:spPr>
          <a:xfrm>
            <a:off x="1522413" y="5102525"/>
            <a:ext cx="9143999" cy="1069675"/>
          </a:xfrm>
        </p:spPr>
        <p:txBody>
          <a:bodyPr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FE8FB1-0A7A-443E-AAF7-31D4FA1AA312}"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871008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58" name="line"/>
          <p:cNvGrpSpPr/>
          <p:nvPr/>
        </p:nvGrpSpPr>
        <p:grpSpPr bwMode="invGray">
          <a:xfrm>
            <a:off x="1522413" y="1514475"/>
            <a:ext cx="10569575" cy="64008"/>
            <a:chOff x="1522413" y="1514475"/>
            <a:chExt cx="10569575" cy="64008"/>
          </a:xfrm>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sp>
        <p:nvSpPr>
          <p:cNvPr id="3" name="Content Placeholder 2"/>
          <p:cNvSpPr>
            <a:spLocks noGrp="1"/>
          </p:cNvSpPr>
          <p:nvPr>
            <p:ph sz="half" idx="1"/>
          </p:nvPr>
        </p:nvSpPr>
        <p:spPr>
          <a:xfrm>
            <a:off x="1522413" y="1905000"/>
            <a:ext cx="4419599"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46815" y="1905000"/>
            <a:ext cx="4419598"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9AFE8FB1-0A7A-443E-AAF7-31D4FA1AA312}" type="datetimeFigureOut">
              <a:rPr lang="en-US" smtClean="0"/>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1868265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60" name="line"/>
          <p:cNvGrpSpPr/>
          <p:nvPr/>
        </p:nvGrpSpPr>
        <p:grpSpPr bwMode="invGray">
          <a:xfrm>
            <a:off x="1522413" y="1514475"/>
            <a:ext cx="10569575" cy="64008"/>
            <a:chOff x="1522413" y="1514475"/>
            <a:chExt cx="10569575" cy="64008"/>
          </a:xfrm>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522413"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2413" y="2819399"/>
            <a:ext cx="4416552" cy="3352801"/>
          </a:xfrm>
        </p:spPr>
        <p:txBody>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49860"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49860" y="2819399"/>
            <a:ext cx="4416552" cy="3352801"/>
          </a:xfrm>
        </p:spPr>
        <p:txBody>
          <a:bodyPr/>
          <a:lstStyle>
            <a:lvl1pPr>
              <a:defRPr sz="2400"/>
            </a:lvl1pPr>
            <a:lvl2pPr>
              <a:defRPr sz="2000"/>
            </a:lvl2pPr>
            <a:lvl3pPr>
              <a:defRPr sz="1800"/>
            </a:lvl3pPr>
            <a:lvl4pPr>
              <a:defRPr sz="1600"/>
            </a:lvl4pPr>
            <a:lvl5pPr marL="1956816">
              <a:defRPr sz="1600"/>
            </a:lvl5pPr>
            <a:lvl6pPr marL="1956816">
              <a:defRPr sz="1600"/>
            </a:lvl6pPr>
            <a:lvl7pPr marL="1956816">
              <a:defRPr sz="1600"/>
            </a:lvl7pPr>
            <a:lvl8pPr marL="1956816">
              <a:defRPr sz="1600"/>
            </a:lvl8pPr>
            <a:lvl9pPr marL="1956816">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9AFE8FB1-0A7A-443E-AAF7-31D4FA1AA312}" type="datetimeFigureOut">
              <a:rPr lang="en-US" smtClean="0"/>
              <a:t>1/15/2024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2675428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6" name="line"/>
          <p:cNvGrpSpPr/>
          <p:nvPr/>
        </p:nvGrpSpPr>
        <p:grpSpPr bwMode="invGray">
          <a:xfrm>
            <a:off x="1522413" y="1514475"/>
            <a:ext cx="10569575" cy="64008"/>
            <a:chOff x="1522413" y="1514475"/>
            <a:chExt cx="10569575" cy="64008"/>
          </a:xfrm>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9AFE8FB1-0A7A-443E-AAF7-31D4FA1AA312}" type="datetimeFigureOut">
              <a:rPr lang="en-US" smtClean="0"/>
              <a:t>1/15/2024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1890875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FE8FB1-0A7A-443E-AAF7-31D4FA1AA312}" type="datetimeFigureOut">
              <a:rPr lang="en-US" smtClean="0"/>
              <a:t>1/15/2024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2613432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615" name="frame"/>
          <p:cNvGrpSpPr/>
          <p:nvPr/>
        </p:nvGrpSpPr>
        <p:grpSpPr bwMode="invGray">
          <a:xfrm>
            <a:off x="4417839" y="1630821"/>
            <a:ext cx="6291028" cy="4575885"/>
            <a:chOff x="4417839" y="1630821"/>
            <a:chExt cx="6291028" cy="4575885"/>
          </a:xfrm>
        </p:grpSpPr>
        <p:grpSp>
          <p:nvGrpSpPr>
            <p:cNvPr id="616" name="Group 615"/>
            <p:cNvGrpSpPr/>
            <p:nvPr/>
          </p:nvGrpSpPr>
          <p:grpSpPr bwMode="invGray">
            <a:xfrm>
              <a:off x="5414491" y="1630821"/>
              <a:ext cx="5294376" cy="4114800"/>
              <a:chOff x="3310555" y="716546"/>
              <a:chExt cx="5294376" cy="4114800"/>
            </a:xfrm>
          </p:grpSpPr>
          <p:grpSp>
            <p:nvGrpSpPr>
              <p:cNvPr id="768" name="Group 767"/>
              <p:cNvGrpSpPr/>
              <p:nvPr/>
            </p:nvGrpSpPr>
            <p:grpSpPr bwMode="invGray">
              <a:xfrm flipH="1">
                <a:off x="3310555" y="737968"/>
                <a:ext cx="5294376" cy="54864"/>
                <a:chOff x="1522413" y="1514475"/>
                <a:chExt cx="10569575" cy="64008"/>
              </a:xfrm>
              <a:solidFill>
                <a:schemeClr val="accent1"/>
              </a:solid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3" name="Content Placeholder 2"/>
          <p:cNvSpPr>
            <a:spLocks noGrp="1"/>
          </p:cNvSpPr>
          <p:nvPr>
            <p:ph idx="1"/>
          </p:nvPr>
        </p:nvSpPr>
        <p:spPr>
          <a:xfrm>
            <a:off x="4710022" y="1905000"/>
            <a:ext cx="5669280" cy="4038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1522413" y="3429000"/>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FE8FB1-0A7A-443E-AAF7-31D4FA1AA312}" type="datetimeFigureOut">
              <a:rPr lang="en-US" smtClean="0"/>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2461699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614" name="frame"/>
          <p:cNvGrpSpPr/>
          <p:nvPr/>
        </p:nvGrpSpPr>
        <p:grpSpPr bwMode="invGray">
          <a:xfrm flipH="1">
            <a:off x="1447500" y="1630821"/>
            <a:ext cx="6291028" cy="4575885"/>
            <a:chOff x="4417839" y="1630821"/>
            <a:chExt cx="6291028" cy="4575885"/>
          </a:xfrm>
        </p:grpSpPr>
        <p:grpSp>
          <p:nvGrpSpPr>
            <p:cNvPr id="615" name="Group 614"/>
            <p:cNvGrpSpPr/>
            <p:nvPr/>
          </p:nvGrpSpPr>
          <p:grpSpPr bwMode="invGray">
            <a:xfrm>
              <a:off x="5414491" y="1630821"/>
              <a:ext cx="5294376" cy="4114800"/>
              <a:chOff x="3310555" y="716546"/>
              <a:chExt cx="5294376" cy="4114800"/>
            </a:xfrm>
          </p:grpSpPr>
          <p:grpSp>
            <p:nvGrpSpPr>
              <p:cNvPr id="767" name="Group 766"/>
              <p:cNvGrpSpPr/>
              <p:nvPr/>
            </p:nvGrpSpPr>
            <p:grpSpPr bwMode="invGray">
              <a:xfrm flipH="1">
                <a:off x="3310555" y="737968"/>
                <a:ext cx="5294376" cy="54864"/>
                <a:chOff x="1522413" y="1514475"/>
                <a:chExt cx="10569575" cy="64008"/>
              </a:xfrm>
              <a:solidFill>
                <a:schemeClr val="accent1"/>
              </a:solid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3" name="Picture Placeholder 2"/>
          <p:cNvSpPr>
            <a:spLocks noGrp="1"/>
          </p:cNvSpPr>
          <p:nvPr>
            <p:ph type="pic" idx="1"/>
          </p:nvPr>
        </p:nvSpPr>
        <p:spPr>
          <a:xfrm>
            <a:off x="1745838" y="1884311"/>
            <a:ext cx="5669280" cy="4041648"/>
          </a:xfrm>
          <a:solidFill>
            <a:schemeClr val="bg1"/>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7905959" y="3411748"/>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FE8FB1-0A7A-443E-AAF7-31D4FA1AA312}" type="datetimeFigureOut">
              <a:rPr lang="en-US" smtClean="0"/>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2819491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000">
                <a:solidFill>
                  <a:schemeClr val="tx1">
                    <a:tint val="75000"/>
                  </a:schemeClr>
                </a:solidFill>
              </a:defRPr>
            </a:lvl1pPr>
          </a:lstStyle>
          <a:p>
            <a:fld id="{9AFE8FB1-0A7A-443E-AAF7-31D4FA1AA312}" type="datetimeFigureOut">
              <a:rPr lang="en-US" smtClean="0"/>
              <a:pPr/>
              <a:t>1/15/2024</a:t>
            </a:fld>
            <a:endParaRPr lang="en-US"/>
          </a:p>
        </p:txBody>
      </p:sp>
      <p:sp>
        <p:nvSpPr>
          <p:cNvPr id="5" name="Footer Placeholder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000">
                <a:solidFill>
                  <a:schemeClr val="tx1">
                    <a:tint val="75000"/>
                  </a:schemeClr>
                </a:solidFill>
              </a:defRPr>
            </a:lvl1pPr>
          </a:lstStyle>
          <a:p>
            <a:fld id="{25BA54BD-C84D-46CE-8B72-31BFB26ABA43}" type="slidenum">
              <a:rPr lang="en-US" smtClean="0"/>
              <a:pPr/>
              <a:t>‹#›</a:t>
            </a:fld>
            <a:endParaRPr lang="en-US"/>
          </a:p>
        </p:txBody>
      </p:sp>
    </p:spTree>
    <p:extLst>
      <p:ext uri="{BB962C8B-B14F-4D97-AF65-F5344CB8AC3E}">
        <p14:creationId xmlns:p14="http://schemas.microsoft.com/office/powerpoint/2010/main" val="2718059455"/>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2160" userDrawn="1">
          <p15:clr>
            <a:srgbClr val="F26B43"/>
          </p15:clr>
        </p15:guide>
        <p15:guide id="4"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s://www.advance-he.ac.uk/news-and-views/Technicians-Fellowship-as-a-stepping-stone-to-academia" TargetMode="External"/><Relationship Id="rId2" Type="http://schemas.openxmlformats.org/officeDocument/2006/relationships/hyperlink" Target="http://www.advance-he.ac.uk"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s://www.slideshare.net/jessestommel/radical-openness-the-work-of-critical-digital-pedagogy" TargetMode="External"/><Relationship Id="rId2" Type="http://schemas.openxmlformats.org/officeDocument/2006/relationships/hyperlink" Target="http://www.slideshare.net/"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a:t>What and Where is Technical pedagogy in Creative Education?</a:t>
            </a:r>
            <a:r>
              <a:rPr lang="en-US"/>
              <a:t> </a:t>
            </a:r>
          </a:p>
        </p:txBody>
      </p:sp>
      <p:sp>
        <p:nvSpPr>
          <p:cNvPr id="3" name="Subtitle 2"/>
          <p:cNvSpPr>
            <a:spLocks noGrp="1"/>
          </p:cNvSpPr>
          <p:nvPr>
            <p:ph type="subTitle" idx="1"/>
          </p:nvPr>
        </p:nvSpPr>
        <p:spPr/>
        <p:txBody>
          <a:bodyPr vert="horz" lIns="91440" tIns="45720" rIns="91440" bIns="45720" rtlCol="0" anchor="t">
            <a:normAutofit/>
          </a:bodyPr>
          <a:lstStyle/>
          <a:p>
            <a:r>
              <a:rPr lang="en-US"/>
              <a:t>An investigative approach to understanding technical teachings and careers.</a:t>
            </a:r>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7D9C1-87DD-910D-06F5-8A8ED92CE737}"/>
              </a:ext>
            </a:extLst>
          </p:cNvPr>
          <p:cNvSpPr>
            <a:spLocks noGrp="1"/>
          </p:cNvSpPr>
          <p:nvPr>
            <p:ph type="title" idx="4294967295"/>
          </p:nvPr>
        </p:nvSpPr>
        <p:spPr>
          <a:xfrm>
            <a:off x="2893593" y="134938"/>
            <a:ext cx="9144000" cy="606425"/>
          </a:xfrm>
        </p:spPr>
        <p:txBody>
          <a:bodyPr/>
          <a:lstStyle/>
          <a:p>
            <a:r>
              <a:rPr lang="en-US"/>
              <a:t>Thematic analysis: Findings</a:t>
            </a:r>
          </a:p>
        </p:txBody>
      </p:sp>
      <p:graphicFrame>
        <p:nvGraphicFramePr>
          <p:cNvPr id="5" name="Table 4">
            <a:extLst>
              <a:ext uri="{FF2B5EF4-FFF2-40B4-BE49-F238E27FC236}">
                <a16:creationId xmlns:a16="http://schemas.microsoft.com/office/drawing/2014/main" id="{568C4864-0D2F-94C2-6377-A463EDB53721}"/>
              </a:ext>
            </a:extLst>
          </p:cNvPr>
          <p:cNvGraphicFramePr>
            <a:graphicFrameLocks noGrp="1"/>
          </p:cNvGraphicFramePr>
          <p:nvPr>
            <p:extLst>
              <p:ext uri="{D42A27DB-BD31-4B8C-83A1-F6EECF244321}">
                <p14:modId xmlns:p14="http://schemas.microsoft.com/office/powerpoint/2010/main" val="4054372084"/>
              </p:ext>
            </p:extLst>
          </p:nvPr>
        </p:nvGraphicFramePr>
        <p:xfrm>
          <a:off x="762618" y="740698"/>
          <a:ext cx="10667050" cy="3546550"/>
        </p:xfrm>
        <a:graphic>
          <a:graphicData uri="http://schemas.openxmlformats.org/drawingml/2006/table">
            <a:tbl>
              <a:tblPr firstRow="1" bandRow="1">
                <a:tableStyleId>{6E25E649-3F16-4E02-A733-19D2CDBF48F0}</a:tableStyleId>
              </a:tblPr>
              <a:tblGrid>
                <a:gridCol w="2468880">
                  <a:extLst>
                    <a:ext uri="{9D8B030D-6E8A-4147-A177-3AD203B41FA5}">
                      <a16:colId xmlns:a16="http://schemas.microsoft.com/office/drawing/2014/main" val="131350858"/>
                    </a:ext>
                  </a:extLst>
                </a:gridCol>
                <a:gridCol w="4642486">
                  <a:extLst>
                    <a:ext uri="{9D8B030D-6E8A-4147-A177-3AD203B41FA5}">
                      <a16:colId xmlns:a16="http://schemas.microsoft.com/office/drawing/2014/main" val="516160416"/>
                    </a:ext>
                  </a:extLst>
                </a:gridCol>
                <a:gridCol w="3555684">
                  <a:extLst>
                    <a:ext uri="{9D8B030D-6E8A-4147-A177-3AD203B41FA5}">
                      <a16:colId xmlns:a16="http://schemas.microsoft.com/office/drawing/2014/main" val="2571505373"/>
                    </a:ext>
                  </a:extLst>
                </a:gridCol>
              </a:tblGrid>
              <a:tr h="372978">
                <a:tc>
                  <a:txBody>
                    <a:bodyPr/>
                    <a:lstStyle/>
                    <a:p>
                      <a:r>
                        <a:rPr lang="en-US"/>
                        <a:t>Theme </a:t>
                      </a:r>
                    </a:p>
                  </a:txBody>
                  <a:tcPr/>
                </a:tc>
                <a:tc>
                  <a:txBody>
                    <a:bodyPr/>
                    <a:lstStyle/>
                    <a:p>
                      <a:r>
                        <a:rPr lang="en-US"/>
                        <a:t>Evidence</a:t>
                      </a:r>
                    </a:p>
                  </a:txBody>
                  <a:tcPr/>
                </a:tc>
                <a:tc>
                  <a:txBody>
                    <a:bodyPr/>
                    <a:lstStyle/>
                    <a:p>
                      <a:r>
                        <a:rPr lang="en-US"/>
                        <a:t>Conclusion</a:t>
                      </a:r>
                    </a:p>
                  </a:txBody>
                  <a:tcPr/>
                </a:tc>
                <a:extLst>
                  <a:ext uri="{0D108BD9-81ED-4DB2-BD59-A6C34878D82A}">
                    <a16:rowId xmlns:a16="http://schemas.microsoft.com/office/drawing/2014/main" val="239525031"/>
                  </a:ext>
                </a:extLst>
              </a:tr>
              <a:tr h="739409">
                <a:tc>
                  <a:txBody>
                    <a:bodyPr/>
                    <a:lstStyle/>
                    <a:p>
                      <a:pPr lvl="0" algn="l">
                        <a:lnSpc>
                          <a:spcPct val="100000"/>
                        </a:lnSpc>
                        <a:spcBef>
                          <a:spcPts val="0"/>
                        </a:spcBef>
                        <a:spcAft>
                          <a:spcPts val="0"/>
                        </a:spcAft>
                        <a:buNone/>
                      </a:pPr>
                      <a:r>
                        <a:rPr lang="en-US" sz="1400" b="1" i="0">
                          <a:latin typeface="Arial Nova"/>
                        </a:rPr>
                        <a:t>Theme 1: Under Valued (Staff feelings, Job Satisfaction, Staff morale)</a:t>
                      </a:r>
                      <a:endParaRPr lang="en-US" sz="1400">
                        <a:latin typeface="Arial Nova"/>
                      </a:endParaRPr>
                    </a:p>
                  </a:txBody>
                  <a:tcPr/>
                </a:tc>
                <a:tc>
                  <a:txBody>
                    <a:bodyPr/>
                    <a:lstStyle/>
                    <a:p>
                      <a:pPr lvl="0">
                        <a:buNone/>
                      </a:pPr>
                      <a:r>
                        <a:rPr lang="en-US" sz="1200" b="0" i="0" u="none" strike="noStrike" noProof="0">
                          <a:solidFill>
                            <a:srgbClr val="374151"/>
                          </a:solidFill>
                        </a:rPr>
                        <a:t>Responses affirm the technicians' feelings of being treated as 'second-class' employees. The desire for more staff and recognition is also evident</a:t>
                      </a:r>
                      <a:endParaRPr lang="en-US"/>
                    </a:p>
                  </a:txBody>
                  <a:tcPr/>
                </a:tc>
                <a:tc>
                  <a:txBody>
                    <a:bodyPr/>
                    <a:lstStyle/>
                    <a:p>
                      <a:r>
                        <a:rPr lang="en-US" sz="1200" i="1">
                          <a:latin typeface="Arial Nova"/>
                        </a:rPr>
                        <a:t>Theme 1, shows that my research theme does provide evidence that technical staff are under-valued.</a:t>
                      </a:r>
                    </a:p>
                  </a:txBody>
                  <a:tcPr/>
                </a:tc>
                <a:extLst>
                  <a:ext uri="{0D108BD9-81ED-4DB2-BD59-A6C34878D82A}">
                    <a16:rowId xmlns:a16="http://schemas.microsoft.com/office/drawing/2014/main" val="649197379"/>
                  </a:ext>
                </a:extLst>
              </a:tr>
              <a:tr h="739409">
                <a:tc>
                  <a:txBody>
                    <a:bodyPr/>
                    <a:lstStyle/>
                    <a:p>
                      <a:pPr lvl="0" algn="l">
                        <a:lnSpc>
                          <a:spcPct val="100000"/>
                        </a:lnSpc>
                        <a:spcBef>
                          <a:spcPts val="0"/>
                        </a:spcBef>
                        <a:spcAft>
                          <a:spcPts val="0"/>
                        </a:spcAft>
                        <a:buNone/>
                      </a:pPr>
                      <a:r>
                        <a:rPr lang="en-US" sz="1400" b="1" i="0">
                          <a:latin typeface="Arial Nova"/>
                        </a:rPr>
                        <a:t>Theme 2: Opportunity (Technical staff development)</a:t>
                      </a:r>
                      <a:endParaRPr lang="en-US" sz="1400">
                        <a:latin typeface="Arial Nova"/>
                      </a:endParaRPr>
                    </a:p>
                  </a:txBody>
                  <a:tcPr/>
                </a:tc>
                <a:tc>
                  <a:txBody>
                    <a:bodyPr/>
                    <a:lstStyle/>
                    <a:p>
                      <a:pPr lvl="0">
                        <a:buNone/>
                      </a:pPr>
                      <a:r>
                        <a:rPr lang="en-US" sz="1200" b="0" i="0" u="none" strike="noStrike" noProof="0">
                          <a:solidFill>
                            <a:srgbClr val="374151"/>
                          </a:solidFill>
                        </a:rPr>
                        <a:t>Responses suggest interest in external teaching/training and upskilling in specific areas. Some responses highlight a lack of research opportunities and innovation.</a:t>
                      </a:r>
                      <a:endParaRPr lang="en-US"/>
                    </a:p>
                  </a:txBody>
                  <a:tcPr/>
                </a:tc>
                <a:tc>
                  <a:txBody>
                    <a:bodyPr/>
                    <a:lstStyle/>
                    <a:p>
                      <a:r>
                        <a:rPr lang="en-US" sz="1200" i="1">
                          <a:latin typeface="Arial Nova"/>
                        </a:rPr>
                        <a:t>Theme 2, shows that there is a lack of opportunity for technical staff, as well as the need for external training/qualifications.</a:t>
                      </a:r>
                    </a:p>
                  </a:txBody>
                  <a:tcPr/>
                </a:tc>
                <a:extLst>
                  <a:ext uri="{0D108BD9-81ED-4DB2-BD59-A6C34878D82A}">
                    <a16:rowId xmlns:a16="http://schemas.microsoft.com/office/drawing/2014/main" val="1043723660"/>
                  </a:ext>
                </a:extLst>
              </a:tr>
              <a:tr h="739409">
                <a:tc>
                  <a:txBody>
                    <a:bodyPr/>
                    <a:lstStyle/>
                    <a:p>
                      <a:pPr lvl="0" algn="l">
                        <a:lnSpc>
                          <a:spcPct val="100000"/>
                        </a:lnSpc>
                        <a:spcBef>
                          <a:spcPts val="0"/>
                        </a:spcBef>
                        <a:spcAft>
                          <a:spcPts val="0"/>
                        </a:spcAft>
                        <a:buNone/>
                      </a:pPr>
                      <a:r>
                        <a:rPr lang="en-US" sz="1400" b="1" i="0">
                          <a:latin typeface="Arial Nova"/>
                        </a:rPr>
                        <a:t>Theme 3: Third Space Practitioners (Teaching variety)</a:t>
                      </a:r>
                      <a:endParaRPr lang="en-US" sz="1400">
                        <a:latin typeface="Arial Nova"/>
                      </a:endParaRPr>
                    </a:p>
                  </a:txBody>
                  <a:tcPr/>
                </a:tc>
                <a:tc>
                  <a:txBody>
                    <a:bodyPr/>
                    <a:lstStyle/>
                    <a:p>
                      <a:pPr lvl="0">
                        <a:buNone/>
                      </a:pPr>
                      <a:r>
                        <a:rPr lang="en-US" sz="1200" b="0" i="0" u="none" strike="noStrike" noProof="0">
                          <a:solidFill>
                            <a:srgbClr val="374151"/>
                          </a:solidFill>
                          <a:latin typeface="Corbel"/>
                        </a:rPr>
                        <a:t>Responses showcase a variety of teaching scenarios, including technical workshops, supervised studios, and 1-1 teaching, aligning with the concept of Third Space Practitioners.</a:t>
                      </a:r>
                      <a:endParaRPr lang="en-US"/>
                    </a:p>
                  </a:txBody>
                  <a:tcPr/>
                </a:tc>
                <a:tc>
                  <a:txBody>
                    <a:bodyPr/>
                    <a:lstStyle/>
                    <a:p>
                      <a:r>
                        <a:rPr lang="en-US" sz="1200" i="1">
                          <a:latin typeface="Arial Nova"/>
                        </a:rPr>
                        <a:t>Theme 3, shows that majority of the technical teaching teams are third space practitioners.</a:t>
                      </a:r>
                    </a:p>
                  </a:txBody>
                  <a:tcPr/>
                </a:tc>
                <a:extLst>
                  <a:ext uri="{0D108BD9-81ED-4DB2-BD59-A6C34878D82A}">
                    <a16:rowId xmlns:a16="http://schemas.microsoft.com/office/drawing/2014/main" val="1568199114"/>
                  </a:ext>
                </a:extLst>
              </a:tr>
              <a:tr h="955345">
                <a:tc>
                  <a:txBody>
                    <a:bodyPr/>
                    <a:lstStyle/>
                    <a:p>
                      <a:pPr lvl="0" algn="l">
                        <a:lnSpc>
                          <a:spcPct val="100000"/>
                        </a:lnSpc>
                        <a:spcBef>
                          <a:spcPts val="0"/>
                        </a:spcBef>
                        <a:spcAft>
                          <a:spcPts val="0"/>
                        </a:spcAft>
                        <a:buNone/>
                      </a:pPr>
                      <a:r>
                        <a:rPr lang="en-US" sz="1400" b="1" i="0">
                          <a:latin typeface="Arial Nova"/>
                        </a:rPr>
                        <a:t>Theme 4: Practice and Process (Pedagogy, Skill building, Critical thinking)</a:t>
                      </a:r>
                      <a:endParaRPr lang="en-US" sz="1400">
                        <a:latin typeface="Arial Nova"/>
                      </a:endParaRPr>
                    </a:p>
                    <a:p>
                      <a:pPr lvl="0">
                        <a:buNone/>
                      </a:pPr>
                      <a:endParaRPr lang="en-US" sz="1400">
                        <a:latin typeface="Arial Nova"/>
                      </a:endParaRPr>
                    </a:p>
                  </a:txBody>
                  <a:tcPr/>
                </a:tc>
                <a:tc>
                  <a:txBody>
                    <a:bodyPr/>
                    <a:lstStyle/>
                    <a:p>
                      <a:pPr lvl="0">
                        <a:buNone/>
                      </a:pPr>
                      <a:r>
                        <a:rPr lang="en-US" sz="1200" b="0" i="0" u="none" strike="noStrike" noProof="0">
                          <a:solidFill>
                            <a:srgbClr val="374151"/>
                          </a:solidFill>
                          <a:latin typeface="Corbel"/>
                        </a:rPr>
                        <a:t>Responses provide detailed descriptions of teaching scenarios, emphasizing practical demonstrations, hands-on learning, and individualized guidance, supporting the focus on practice and process</a:t>
                      </a:r>
                      <a:endParaRPr lang="en-US"/>
                    </a:p>
                  </a:txBody>
                  <a:tcPr/>
                </a:tc>
                <a:tc>
                  <a:txBody>
                    <a:bodyPr/>
                    <a:lstStyle/>
                    <a:p>
                      <a:r>
                        <a:rPr lang="en-US" sz="1200" i="1">
                          <a:latin typeface="Arial Nova"/>
                        </a:rPr>
                        <a:t>Theme 4, shows evidence supporting that technical teaching and learning environments are based around practice and process.</a:t>
                      </a:r>
                    </a:p>
                  </a:txBody>
                  <a:tcPr/>
                </a:tc>
                <a:extLst>
                  <a:ext uri="{0D108BD9-81ED-4DB2-BD59-A6C34878D82A}">
                    <a16:rowId xmlns:a16="http://schemas.microsoft.com/office/drawing/2014/main" val="2424277892"/>
                  </a:ext>
                </a:extLst>
              </a:tr>
            </a:tbl>
          </a:graphicData>
        </a:graphic>
      </p:graphicFrame>
      <p:sp>
        <p:nvSpPr>
          <p:cNvPr id="3" name="TextBox 2">
            <a:extLst>
              <a:ext uri="{FF2B5EF4-FFF2-40B4-BE49-F238E27FC236}">
                <a16:creationId xmlns:a16="http://schemas.microsoft.com/office/drawing/2014/main" id="{7C0DB2EA-611F-3ADF-0BB7-5C9036857539}"/>
              </a:ext>
            </a:extLst>
          </p:cNvPr>
          <p:cNvSpPr txBox="1"/>
          <p:nvPr/>
        </p:nvSpPr>
        <p:spPr>
          <a:xfrm>
            <a:off x="653023" y="4434184"/>
            <a:ext cx="11095304" cy="10895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90000"/>
              </a:lnSpc>
            </a:pPr>
            <a:endParaRPr lang="en-US" dirty="0">
              <a:ea typeface="+mn-lt"/>
              <a:cs typeface="+mn-lt"/>
            </a:endParaRPr>
          </a:p>
          <a:p>
            <a:pPr>
              <a:lnSpc>
                <a:spcPct val="90000"/>
              </a:lnSpc>
            </a:pPr>
            <a:r>
              <a:rPr lang="en-US" dirty="0">
                <a:ea typeface="+mn-lt"/>
                <a:cs typeface="+mn-lt"/>
              </a:rPr>
              <a:t>“Deliberate practice is described as taking purposeful practice further, enhanced by proven techniques developed by experts, with a mentor figure playing an important role, providing real-time feedback, alongside the self-reflection (internal feedback) of the practitioner." McLain 2017 (Practice and Process)</a:t>
            </a:r>
            <a:endParaRPr lang="en-US" dirty="0"/>
          </a:p>
        </p:txBody>
      </p:sp>
    </p:spTree>
    <p:extLst>
      <p:ext uri="{BB962C8B-B14F-4D97-AF65-F5344CB8AC3E}">
        <p14:creationId xmlns:p14="http://schemas.microsoft.com/office/powerpoint/2010/main" val="2335631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08B55-6FDC-7F6D-56D8-3E5EA89950AE}"/>
              </a:ext>
            </a:extLst>
          </p:cNvPr>
          <p:cNvSpPr>
            <a:spLocks noGrp="1"/>
          </p:cNvSpPr>
          <p:nvPr>
            <p:ph type="title"/>
          </p:nvPr>
        </p:nvSpPr>
        <p:spPr>
          <a:xfrm>
            <a:off x="960256" y="274638"/>
            <a:ext cx="9706156" cy="1020762"/>
          </a:xfrm>
        </p:spPr>
        <p:txBody>
          <a:bodyPr/>
          <a:lstStyle/>
          <a:p>
            <a:r>
              <a:rPr lang="en-US"/>
              <a:t>Additional Themes found: Abductive future</a:t>
            </a:r>
          </a:p>
        </p:txBody>
      </p:sp>
      <p:graphicFrame>
        <p:nvGraphicFramePr>
          <p:cNvPr id="5" name="Table 4">
            <a:extLst>
              <a:ext uri="{FF2B5EF4-FFF2-40B4-BE49-F238E27FC236}">
                <a16:creationId xmlns:a16="http://schemas.microsoft.com/office/drawing/2014/main" id="{BB19D2A5-A799-6DDF-544A-654FC0A1BD4A}"/>
              </a:ext>
            </a:extLst>
          </p:cNvPr>
          <p:cNvGraphicFramePr>
            <a:graphicFrameLocks noGrp="1"/>
          </p:cNvGraphicFramePr>
          <p:nvPr>
            <p:extLst>
              <p:ext uri="{D42A27DB-BD31-4B8C-83A1-F6EECF244321}">
                <p14:modId xmlns:p14="http://schemas.microsoft.com/office/powerpoint/2010/main" val="20798738"/>
              </p:ext>
            </p:extLst>
          </p:nvPr>
        </p:nvGraphicFramePr>
        <p:xfrm>
          <a:off x="440139" y="1738463"/>
          <a:ext cx="10947879" cy="4405164"/>
        </p:xfrm>
        <a:graphic>
          <a:graphicData uri="http://schemas.openxmlformats.org/drawingml/2006/table">
            <a:tbl>
              <a:tblPr firstRow="1" bandRow="1">
                <a:tableStyleId>{6E25E649-3F16-4E02-A733-19D2CDBF48F0}</a:tableStyleId>
              </a:tblPr>
              <a:tblGrid>
                <a:gridCol w="3853542">
                  <a:extLst>
                    <a:ext uri="{9D8B030D-6E8A-4147-A177-3AD203B41FA5}">
                      <a16:colId xmlns:a16="http://schemas.microsoft.com/office/drawing/2014/main" val="2495375940"/>
                    </a:ext>
                  </a:extLst>
                </a:gridCol>
                <a:gridCol w="7094337">
                  <a:extLst>
                    <a:ext uri="{9D8B030D-6E8A-4147-A177-3AD203B41FA5}">
                      <a16:colId xmlns:a16="http://schemas.microsoft.com/office/drawing/2014/main" val="1792258798"/>
                    </a:ext>
                  </a:extLst>
                </a:gridCol>
              </a:tblGrid>
              <a:tr h="802809">
                <a:tc>
                  <a:txBody>
                    <a:bodyPr/>
                    <a:lstStyle/>
                    <a:p>
                      <a:r>
                        <a:rPr lang="en-US"/>
                        <a:t>Additional themes</a:t>
                      </a:r>
                    </a:p>
                  </a:txBody>
                  <a:tcPr/>
                </a:tc>
                <a:tc>
                  <a:txBody>
                    <a:bodyPr/>
                    <a:lstStyle/>
                    <a:p>
                      <a:r>
                        <a:rPr lang="en-US"/>
                        <a:t>Evidence</a:t>
                      </a:r>
                    </a:p>
                  </a:txBody>
                  <a:tcPr/>
                </a:tc>
                <a:extLst>
                  <a:ext uri="{0D108BD9-81ED-4DB2-BD59-A6C34878D82A}">
                    <a16:rowId xmlns:a16="http://schemas.microsoft.com/office/drawing/2014/main" val="560801426"/>
                  </a:ext>
                </a:extLst>
              </a:tr>
              <a:tr h="720471">
                <a:tc>
                  <a:txBody>
                    <a:bodyPr/>
                    <a:lstStyle/>
                    <a:p>
                      <a:pPr lvl="0">
                        <a:buNone/>
                      </a:pPr>
                      <a:r>
                        <a:rPr lang="en-US" sz="1200" b="1" i="0" u="none" strike="noStrike" noProof="0">
                          <a:latin typeface="Corbel"/>
                        </a:rPr>
                        <a:t>Career Development and Satisfaction</a:t>
                      </a:r>
                      <a:endParaRPr lang="en-US"/>
                    </a:p>
                  </a:txBody>
                  <a:tcPr/>
                </a:tc>
                <a:tc>
                  <a:txBody>
                    <a:bodyPr/>
                    <a:lstStyle/>
                    <a:p>
                      <a:pPr lvl="0">
                        <a:buNone/>
                      </a:pPr>
                      <a:r>
                        <a:rPr lang="en-US" sz="1200" b="0" i="0" u="none" strike="noStrike" noProof="0">
                          <a:solidFill>
                            <a:srgbClr val="374151"/>
                          </a:solidFill>
                          <a:latin typeface="Corbel"/>
                        </a:rPr>
                        <a:t>Discussions on areas of interest for career development, suggesting that career trajectory and job satisfaction are important concerns.</a:t>
                      </a:r>
                      <a:endParaRPr lang="en-US"/>
                    </a:p>
                  </a:txBody>
                  <a:tcPr/>
                </a:tc>
                <a:extLst>
                  <a:ext uri="{0D108BD9-81ED-4DB2-BD59-A6C34878D82A}">
                    <a16:rowId xmlns:a16="http://schemas.microsoft.com/office/drawing/2014/main" val="3844776842"/>
                  </a:ext>
                </a:extLst>
              </a:tr>
              <a:tr h="720471">
                <a:tc>
                  <a:txBody>
                    <a:bodyPr/>
                    <a:lstStyle/>
                    <a:p>
                      <a:pPr lvl="0">
                        <a:buNone/>
                      </a:pPr>
                      <a:r>
                        <a:rPr lang="en-US" sz="1200" b="1" i="0" u="none" strike="noStrike" noProof="0">
                          <a:latin typeface="Corbel"/>
                        </a:rPr>
                        <a:t>Knowledge Exchange</a:t>
                      </a:r>
                      <a:endParaRPr lang="en-US"/>
                    </a:p>
                  </a:txBody>
                  <a:tcPr/>
                </a:tc>
                <a:tc>
                  <a:txBody>
                    <a:bodyPr/>
                    <a:lstStyle/>
                    <a:p>
                      <a:pPr lvl="0">
                        <a:buNone/>
                      </a:pPr>
                      <a:r>
                        <a:rPr lang="en-US" sz="1200" b="0" i="0" u="none" strike="noStrike" noProof="0">
                          <a:solidFill>
                            <a:srgbClr val="374151"/>
                          </a:solidFill>
                          <a:latin typeface="Corbel"/>
                        </a:rPr>
                        <a:t>Responses emphasize the benefits of knowledge exchange, suggesting potential for collaboration, skill swaps, and fostering new ways of working.</a:t>
                      </a:r>
                      <a:endParaRPr lang="en-US"/>
                    </a:p>
                  </a:txBody>
                  <a:tcPr/>
                </a:tc>
                <a:extLst>
                  <a:ext uri="{0D108BD9-81ED-4DB2-BD59-A6C34878D82A}">
                    <a16:rowId xmlns:a16="http://schemas.microsoft.com/office/drawing/2014/main" val="1584208032"/>
                  </a:ext>
                </a:extLst>
              </a:tr>
              <a:tr h="720471">
                <a:tc>
                  <a:txBody>
                    <a:bodyPr/>
                    <a:lstStyle/>
                    <a:p>
                      <a:pPr lvl="0">
                        <a:buNone/>
                      </a:pPr>
                      <a:r>
                        <a:rPr lang="en-US" sz="1200" b="1" i="0" u="none" strike="noStrike" noProof="0">
                          <a:latin typeface="Corbel"/>
                        </a:rPr>
                        <a:t>Research Opportunities</a:t>
                      </a:r>
                      <a:endParaRPr lang="en-US"/>
                    </a:p>
                  </a:txBody>
                  <a:tcPr/>
                </a:tc>
                <a:tc>
                  <a:txBody>
                    <a:bodyPr/>
                    <a:lstStyle/>
                    <a:p>
                      <a:pPr lvl="0">
                        <a:buNone/>
                      </a:pPr>
                      <a:r>
                        <a:rPr lang="en-US" sz="1200" b="0" i="0" u="none" strike="noStrike" noProof="0">
                          <a:solidFill>
                            <a:srgbClr val="374151"/>
                          </a:solidFill>
                          <a:latin typeface="Corbel"/>
                        </a:rPr>
                        <a:t>Responses highlight the potential benefits of research opportunities for personal and departmental growth, innovation, and improved pedagogy.</a:t>
                      </a:r>
                      <a:endParaRPr lang="en-US"/>
                    </a:p>
                  </a:txBody>
                  <a:tcPr/>
                </a:tc>
                <a:extLst>
                  <a:ext uri="{0D108BD9-81ED-4DB2-BD59-A6C34878D82A}">
                    <a16:rowId xmlns:a16="http://schemas.microsoft.com/office/drawing/2014/main" val="1695197898"/>
                  </a:ext>
                </a:extLst>
              </a:tr>
              <a:tr h="720471">
                <a:tc>
                  <a:txBody>
                    <a:bodyPr/>
                    <a:lstStyle/>
                    <a:p>
                      <a:pPr lvl="0">
                        <a:buNone/>
                      </a:pPr>
                      <a:r>
                        <a:rPr lang="en-US" sz="1200" b="1" i="0" u="none" strike="noStrike" noProof="0">
                          <a:latin typeface="Corbel"/>
                        </a:rPr>
                        <a:t>Participation in PG-cert</a:t>
                      </a:r>
                      <a:endParaRPr lang="en-US"/>
                    </a:p>
                  </a:txBody>
                  <a:tcPr/>
                </a:tc>
                <a:tc>
                  <a:txBody>
                    <a:bodyPr/>
                    <a:lstStyle/>
                    <a:p>
                      <a:pPr lvl="0">
                        <a:buNone/>
                      </a:pPr>
                      <a:r>
                        <a:rPr lang="en-US" sz="1200" b="0" i="0" u="none" strike="noStrike" noProof="0">
                          <a:solidFill>
                            <a:srgbClr val="374151"/>
                          </a:solidFill>
                          <a:latin typeface="Corbel"/>
                        </a:rPr>
                        <a:t>Responses indicate mixed opinions on the PG-cert, with some considering it beneficial for personal knowledge and teaching approaches</a:t>
                      </a:r>
                      <a:endParaRPr lang="en-US"/>
                    </a:p>
                  </a:txBody>
                  <a:tcPr/>
                </a:tc>
                <a:extLst>
                  <a:ext uri="{0D108BD9-81ED-4DB2-BD59-A6C34878D82A}">
                    <a16:rowId xmlns:a16="http://schemas.microsoft.com/office/drawing/2014/main" val="3005106947"/>
                  </a:ext>
                </a:extLst>
              </a:tr>
              <a:tr h="720471">
                <a:tc>
                  <a:txBody>
                    <a:bodyPr/>
                    <a:lstStyle/>
                    <a:p>
                      <a:pPr lvl="0">
                        <a:buNone/>
                      </a:pPr>
                      <a:r>
                        <a:rPr lang="en-US" sz="1200" b="1" i="0" u="none" strike="noStrike" noProof="0">
                          <a:solidFill>
                            <a:srgbClr val="374151"/>
                          </a:solidFill>
                        </a:rPr>
                        <a:t>Focus Group Experience</a:t>
                      </a:r>
                      <a:endParaRPr lang="en-US"/>
                    </a:p>
                  </a:txBody>
                  <a:tcPr/>
                </a:tc>
                <a:tc>
                  <a:txBody>
                    <a:bodyPr/>
                    <a:lstStyle/>
                    <a:p>
                      <a:pPr lvl="0">
                        <a:buNone/>
                      </a:pPr>
                      <a:r>
                        <a:rPr lang="en-US" sz="1200" b="0" i="0" u="none" strike="noStrike" noProof="0" dirty="0">
                          <a:solidFill>
                            <a:srgbClr val="374151"/>
                          </a:solidFill>
                          <a:latin typeface="Corbel"/>
                        </a:rPr>
                        <a:t>Responses express positive experiences with the focus group, indicating a desire for regular meet-ups and the need for continued communication among technicians.</a:t>
                      </a:r>
                      <a:endParaRPr lang="en-US" dirty="0"/>
                    </a:p>
                  </a:txBody>
                  <a:tcPr/>
                </a:tc>
                <a:extLst>
                  <a:ext uri="{0D108BD9-81ED-4DB2-BD59-A6C34878D82A}">
                    <a16:rowId xmlns:a16="http://schemas.microsoft.com/office/drawing/2014/main" val="1555891963"/>
                  </a:ext>
                </a:extLst>
              </a:tr>
            </a:tbl>
          </a:graphicData>
        </a:graphic>
      </p:graphicFrame>
    </p:spTree>
    <p:extLst>
      <p:ext uri="{BB962C8B-B14F-4D97-AF65-F5344CB8AC3E}">
        <p14:creationId xmlns:p14="http://schemas.microsoft.com/office/powerpoint/2010/main" val="1043250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00AB9-6943-F937-960A-0E23DBCBB070}"/>
              </a:ext>
            </a:extLst>
          </p:cNvPr>
          <p:cNvSpPr>
            <a:spLocks noGrp="1"/>
          </p:cNvSpPr>
          <p:nvPr>
            <p:ph type="title"/>
          </p:nvPr>
        </p:nvSpPr>
        <p:spPr>
          <a:xfrm>
            <a:off x="396561" y="274638"/>
            <a:ext cx="10465917" cy="1020762"/>
          </a:xfrm>
        </p:spPr>
        <p:txBody>
          <a:bodyPr/>
          <a:lstStyle/>
          <a:p>
            <a:r>
              <a:rPr lang="en-US" u="sng" dirty="0"/>
              <a:t>Further Developing my ARP: Divide and Conquer</a:t>
            </a:r>
          </a:p>
        </p:txBody>
      </p:sp>
      <p:graphicFrame>
        <p:nvGraphicFramePr>
          <p:cNvPr id="3" name="Table 2">
            <a:extLst>
              <a:ext uri="{FF2B5EF4-FFF2-40B4-BE49-F238E27FC236}">
                <a16:creationId xmlns:a16="http://schemas.microsoft.com/office/drawing/2014/main" id="{B9B152E1-7569-8815-42CB-72914DC212A5}"/>
              </a:ext>
            </a:extLst>
          </p:cNvPr>
          <p:cNvGraphicFramePr>
            <a:graphicFrameLocks noGrp="1"/>
          </p:cNvGraphicFramePr>
          <p:nvPr>
            <p:extLst>
              <p:ext uri="{D42A27DB-BD31-4B8C-83A1-F6EECF244321}">
                <p14:modId xmlns:p14="http://schemas.microsoft.com/office/powerpoint/2010/main" val="2481328176"/>
              </p:ext>
            </p:extLst>
          </p:nvPr>
        </p:nvGraphicFramePr>
        <p:xfrm>
          <a:off x="396561" y="1742821"/>
          <a:ext cx="6678179" cy="4417060"/>
        </p:xfrm>
        <a:graphic>
          <a:graphicData uri="http://schemas.openxmlformats.org/drawingml/2006/table">
            <a:tbl>
              <a:tblPr firstRow="1" bandRow="1">
                <a:tableStyleId>{6E25E649-3F16-4E02-A733-19D2CDBF48F0}</a:tableStyleId>
              </a:tblPr>
              <a:tblGrid>
                <a:gridCol w="1489165">
                  <a:extLst>
                    <a:ext uri="{9D8B030D-6E8A-4147-A177-3AD203B41FA5}">
                      <a16:colId xmlns:a16="http://schemas.microsoft.com/office/drawing/2014/main" val="3439986275"/>
                    </a:ext>
                  </a:extLst>
                </a:gridCol>
                <a:gridCol w="5189014">
                  <a:extLst>
                    <a:ext uri="{9D8B030D-6E8A-4147-A177-3AD203B41FA5}">
                      <a16:colId xmlns:a16="http://schemas.microsoft.com/office/drawing/2014/main" val="1706053147"/>
                    </a:ext>
                  </a:extLst>
                </a:gridCol>
              </a:tblGrid>
              <a:tr h="370840">
                <a:tc>
                  <a:txBody>
                    <a:bodyPr/>
                    <a:lstStyle/>
                    <a:p>
                      <a:r>
                        <a:rPr lang="en-US"/>
                        <a:t>Theme</a:t>
                      </a:r>
                    </a:p>
                  </a:txBody>
                  <a:tcPr/>
                </a:tc>
                <a:tc>
                  <a:txBody>
                    <a:bodyPr/>
                    <a:lstStyle/>
                    <a:p>
                      <a:r>
                        <a:rPr lang="en-US"/>
                        <a:t>Further evidence</a:t>
                      </a:r>
                    </a:p>
                  </a:txBody>
                  <a:tcPr/>
                </a:tc>
                <a:extLst>
                  <a:ext uri="{0D108BD9-81ED-4DB2-BD59-A6C34878D82A}">
                    <a16:rowId xmlns:a16="http://schemas.microsoft.com/office/drawing/2014/main" val="1075334399"/>
                  </a:ext>
                </a:extLst>
              </a:tr>
              <a:tr h="370840">
                <a:tc>
                  <a:txBody>
                    <a:bodyPr/>
                    <a:lstStyle/>
                    <a:p>
                      <a:pPr lvl="0" algn="l">
                        <a:lnSpc>
                          <a:spcPct val="100000"/>
                        </a:lnSpc>
                        <a:spcBef>
                          <a:spcPts val="0"/>
                        </a:spcBef>
                        <a:spcAft>
                          <a:spcPts val="0"/>
                        </a:spcAft>
                        <a:buNone/>
                      </a:pPr>
                      <a:r>
                        <a:rPr lang="en-US" sz="1200" b="1" i="0">
                          <a:latin typeface="Arial Nova"/>
                        </a:rPr>
                        <a:t>Under Valued</a:t>
                      </a:r>
                      <a:endParaRPr lang="en-US" sz="1200">
                        <a:latin typeface="Arial Nova"/>
                      </a:endParaRPr>
                    </a:p>
                    <a:p>
                      <a:pPr lvl="0">
                        <a:buNone/>
                      </a:pPr>
                      <a:endParaRPr lang="en-US" sz="1200">
                        <a:latin typeface="Arial Nova"/>
                      </a:endParaRPr>
                    </a:p>
                  </a:txBody>
                  <a:tcPr/>
                </a:tc>
                <a:tc>
                  <a:txBody>
                    <a:bodyPr/>
                    <a:lstStyle/>
                    <a:p>
                      <a:pPr marL="171450" lvl="0" indent="-171450" algn="l">
                        <a:lnSpc>
                          <a:spcPct val="100000"/>
                        </a:lnSpc>
                        <a:spcBef>
                          <a:spcPts val="0"/>
                        </a:spcBef>
                        <a:spcAft>
                          <a:spcPts val="0"/>
                        </a:spcAft>
                        <a:buFont typeface="Arial"/>
                        <a:buChar char="•"/>
                      </a:pPr>
                      <a:r>
                        <a:rPr lang="en-US" sz="1050" b="0" i="0" u="none" strike="noStrike" noProof="0">
                          <a:solidFill>
                            <a:srgbClr val="374151"/>
                          </a:solidFill>
                          <a:latin typeface="Arial Nova"/>
                        </a:rPr>
                        <a:t>Conduct interviews or focus groups to delve deeper into the feelings of being undervalued. Ask open-ended questions about specific instances or experiences that contribute to this perception.</a:t>
                      </a:r>
                      <a:br>
                        <a:rPr lang="en-US" sz="1050" b="0" i="0" u="none" strike="noStrike" noProof="0">
                          <a:solidFill>
                            <a:srgbClr val="374151"/>
                          </a:solidFill>
                          <a:latin typeface="Arial Nova"/>
                        </a:rPr>
                      </a:br>
                      <a:endParaRPr lang="en-US" sz="1050">
                        <a:latin typeface="Arial Nova"/>
                      </a:endParaRPr>
                    </a:p>
                    <a:p>
                      <a:pPr marL="171450" lvl="0" indent="-171450" algn="l">
                        <a:lnSpc>
                          <a:spcPct val="100000"/>
                        </a:lnSpc>
                        <a:spcBef>
                          <a:spcPts val="0"/>
                        </a:spcBef>
                        <a:spcAft>
                          <a:spcPts val="0"/>
                        </a:spcAft>
                        <a:buFont typeface="Arial"/>
                        <a:buChar char="•"/>
                      </a:pPr>
                      <a:r>
                        <a:rPr lang="en-US" sz="1050" b="0" i="0" u="none" strike="noStrike" noProof="0">
                          <a:solidFill>
                            <a:srgbClr val="374151"/>
                          </a:solidFill>
                          <a:latin typeface="Arial Nova"/>
                        </a:rPr>
                        <a:t>Explore staff turnover rates, absenteeism, or any available data that might indicate dissatisfaction among technical staff.</a:t>
                      </a:r>
                      <a:endParaRPr lang="en-US" sz="1050">
                        <a:latin typeface="Arial Nova"/>
                      </a:endParaRPr>
                    </a:p>
                  </a:txBody>
                  <a:tcPr/>
                </a:tc>
                <a:extLst>
                  <a:ext uri="{0D108BD9-81ED-4DB2-BD59-A6C34878D82A}">
                    <a16:rowId xmlns:a16="http://schemas.microsoft.com/office/drawing/2014/main" val="3332095921"/>
                  </a:ext>
                </a:extLst>
              </a:tr>
              <a:tr h="370840">
                <a:tc>
                  <a:txBody>
                    <a:bodyPr/>
                    <a:lstStyle/>
                    <a:p>
                      <a:pPr lvl="0" algn="l">
                        <a:lnSpc>
                          <a:spcPct val="100000"/>
                        </a:lnSpc>
                        <a:spcBef>
                          <a:spcPts val="0"/>
                        </a:spcBef>
                        <a:spcAft>
                          <a:spcPts val="0"/>
                        </a:spcAft>
                        <a:buNone/>
                      </a:pPr>
                      <a:r>
                        <a:rPr lang="en-US" sz="1200" b="1" i="0">
                          <a:latin typeface="Arial Nova"/>
                        </a:rPr>
                        <a:t>Opportunity</a:t>
                      </a:r>
                      <a:endParaRPr lang="en-US" sz="1200">
                        <a:latin typeface="Arial Nova"/>
                      </a:endParaRPr>
                    </a:p>
                    <a:p>
                      <a:pPr lvl="0">
                        <a:buNone/>
                      </a:pPr>
                      <a:endParaRPr lang="en-US" sz="1200">
                        <a:latin typeface="Arial Nova"/>
                      </a:endParaRPr>
                    </a:p>
                  </a:txBody>
                  <a:tcPr/>
                </a:tc>
                <a:tc>
                  <a:txBody>
                    <a:bodyPr/>
                    <a:lstStyle/>
                    <a:p>
                      <a:pPr marL="171450" lvl="0" indent="-171450" algn="l">
                        <a:lnSpc>
                          <a:spcPct val="100000"/>
                        </a:lnSpc>
                        <a:spcBef>
                          <a:spcPts val="0"/>
                        </a:spcBef>
                        <a:spcAft>
                          <a:spcPts val="0"/>
                        </a:spcAft>
                        <a:buFont typeface="Arial"/>
                        <a:buChar char="•"/>
                      </a:pPr>
                      <a:r>
                        <a:rPr lang="en-US" sz="1050" b="0" i="0" u="none" strike="noStrike" noProof="0">
                          <a:solidFill>
                            <a:srgbClr val="374151"/>
                          </a:solidFill>
                          <a:latin typeface="Arial Nova"/>
                        </a:rPr>
                        <a:t>Create a survey to gather detailed responses on the specific opportunities technical staff desire, such as access to training programs, involvement in research projects, or exposure to innovative practices.</a:t>
                      </a:r>
                      <a:br>
                        <a:rPr lang="en-US" sz="1050" b="0" i="0" u="none" strike="noStrike" noProof="0">
                          <a:solidFill>
                            <a:srgbClr val="374151"/>
                          </a:solidFill>
                          <a:latin typeface="Arial Nova"/>
                        </a:rPr>
                      </a:br>
                      <a:endParaRPr lang="en-US" sz="1050">
                        <a:latin typeface="Arial Nova"/>
                      </a:endParaRPr>
                    </a:p>
                    <a:p>
                      <a:pPr marL="171450" lvl="0" indent="-171450" algn="l">
                        <a:lnSpc>
                          <a:spcPct val="100000"/>
                        </a:lnSpc>
                        <a:spcBef>
                          <a:spcPts val="0"/>
                        </a:spcBef>
                        <a:spcAft>
                          <a:spcPts val="0"/>
                        </a:spcAft>
                        <a:buFont typeface="Arial"/>
                        <a:buChar char="•"/>
                      </a:pPr>
                      <a:r>
                        <a:rPr lang="en-US" sz="1050" b="0" i="0" u="none" strike="noStrike" noProof="0">
                          <a:solidFill>
                            <a:srgbClr val="374151"/>
                          </a:solidFill>
                          <a:latin typeface="Arial Nova"/>
                        </a:rPr>
                        <a:t>Conduct one-on-one interviews to understand individual aspirations and expectations for career development.</a:t>
                      </a:r>
                      <a:endParaRPr lang="en-US" sz="1050">
                        <a:latin typeface="Arial Nova"/>
                      </a:endParaRPr>
                    </a:p>
                  </a:txBody>
                  <a:tcPr/>
                </a:tc>
                <a:extLst>
                  <a:ext uri="{0D108BD9-81ED-4DB2-BD59-A6C34878D82A}">
                    <a16:rowId xmlns:a16="http://schemas.microsoft.com/office/drawing/2014/main" val="535129608"/>
                  </a:ext>
                </a:extLst>
              </a:tr>
              <a:tr h="370840">
                <a:tc>
                  <a:txBody>
                    <a:bodyPr/>
                    <a:lstStyle/>
                    <a:p>
                      <a:pPr lvl="0" algn="l">
                        <a:lnSpc>
                          <a:spcPct val="100000"/>
                        </a:lnSpc>
                        <a:spcBef>
                          <a:spcPts val="0"/>
                        </a:spcBef>
                        <a:spcAft>
                          <a:spcPts val="0"/>
                        </a:spcAft>
                        <a:buNone/>
                      </a:pPr>
                      <a:r>
                        <a:rPr lang="en-US" sz="1200" b="1" i="0">
                          <a:latin typeface="Arial Nova"/>
                        </a:rPr>
                        <a:t>Third Space Practitioners</a:t>
                      </a:r>
                      <a:endParaRPr lang="en-US" sz="1200">
                        <a:latin typeface="Arial Nova"/>
                      </a:endParaRPr>
                    </a:p>
                  </a:txBody>
                  <a:tcPr/>
                </a:tc>
                <a:tc>
                  <a:txBody>
                    <a:bodyPr/>
                    <a:lstStyle/>
                    <a:p>
                      <a:pPr marL="171450" lvl="0" indent="-171450" algn="l">
                        <a:lnSpc>
                          <a:spcPct val="100000"/>
                        </a:lnSpc>
                        <a:spcBef>
                          <a:spcPts val="0"/>
                        </a:spcBef>
                        <a:spcAft>
                          <a:spcPts val="0"/>
                        </a:spcAft>
                        <a:buFont typeface="Arial"/>
                        <a:buChar char="•"/>
                      </a:pPr>
                      <a:r>
                        <a:rPr lang="en-US" sz="1050" b="0" i="0" u="none" strike="noStrike" noProof="0">
                          <a:solidFill>
                            <a:srgbClr val="374151"/>
                          </a:solidFill>
                          <a:latin typeface="Arial Nova"/>
                        </a:rPr>
                        <a:t>Observe or shadow technical staff during their teaching activities to gain firsthand insights into the variety of scenarios they handle.</a:t>
                      </a:r>
                      <a:br>
                        <a:rPr lang="en-US" sz="1050" b="0" i="0" u="none" strike="noStrike" noProof="0">
                          <a:solidFill>
                            <a:srgbClr val="374151"/>
                          </a:solidFill>
                          <a:latin typeface="Arial Nova"/>
                        </a:rPr>
                      </a:br>
                      <a:endParaRPr lang="en-US" sz="1050">
                        <a:latin typeface="Arial Nova"/>
                      </a:endParaRPr>
                    </a:p>
                    <a:p>
                      <a:pPr marL="171450" lvl="0" indent="-171450" algn="l">
                        <a:lnSpc>
                          <a:spcPct val="100000"/>
                        </a:lnSpc>
                        <a:spcBef>
                          <a:spcPts val="0"/>
                        </a:spcBef>
                        <a:spcAft>
                          <a:spcPts val="0"/>
                        </a:spcAft>
                        <a:buFont typeface="Arial"/>
                        <a:buChar char="•"/>
                      </a:pPr>
                      <a:r>
                        <a:rPr lang="en-US" sz="1050" b="0" i="0" u="none" strike="noStrike" noProof="0">
                          <a:solidFill>
                            <a:srgbClr val="374151"/>
                          </a:solidFill>
                          <a:latin typeface="Arial Nova"/>
                        </a:rPr>
                        <a:t>Conduct interviews to explore the challenges and benefits of teaching in different scenarios, and how it aligns with the concept of Third Space Practitioners.</a:t>
                      </a:r>
                      <a:endParaRPr lang="en-US" sz="1050">
                        <a:latin typeface="Arial Nova"/>
                      </a:endParaRPr>
                    </a:p>
                  </a:txBody>
                  <a:tcPr/>
                </a:tc>
                <a:extLst>
                  <a:ext uri="{0D108BD9-81ED-4DB2-BD59-A6C34878D82A}">
                    <a16:rowId xmlns:a16="http://schemas.microsoft.com/office/drawing/2014/main" val="3049854243"/>
                  </a:ext>
                </a:extLst>
              </a:tr>
              <a:tr h="370839">
                <a:tc>
                  <a:txBody>
                    <a:bodyPr/>
                    <a:lstStyle/>
                    <a:p>
                      <a:pPr lvl="0" algn="l">
                        <a:lnSpc>
                          <a:spcPct val="100000"/>
                        </a:lnSpc>
                        <a:spcBef>
                          <a:spcPts val="0"/>
                        </a:spcBef>
                        <a:spcAft>
                          <a:spcPts val="0"/>
                        </a:spcAft>
                        <a:buNone/>
                      </a:pPr>
                      <a:r>
                        <a:rPr lang="en-US" sz="1200" b="1" i="0">
                          <a:latin typeface="Arial Nova"/>
                        </a:rPr>
                        <a:t>Practice and Process</a:t>
                      </a:r>
                      <a:endParaRPr lang="en-US" sz="1200">
                        <a:latin typeface="Arial Nova"/>
                      </a:endParaRPr>
                    </a:p>
                  </a:txBody>
                  <a:tcPr/>
                </a:tc>
                <a:tc>
                  <a:txBody>
                    <a:bodyPr/>
                    <a:lstStyle/>
                    <a:p>
                      <a:pPr marL="171450" lvl="0" indent="-171450" algn="l">
                        <a:lnSpc>
                          <a:spcPct val="100000"/>
                        </a:lnSpc>
                        <a:spcBef>
                          <a:spcPts val="0"/>
                        </a:spcBef>
                        <a:spcAft>
                          <a:spcPts val="0"/>
                        </a:spcAft>
                        <a:buFont typeface="Arial"/>
                        <a:buChar char="•"/>
                      </a:pPr>
                      <a:r>
                        <a:rPr lang="en-US" sz="1050" b="0" i="0" u="none" strike="noStrike" noProof="0">
                          <a:solidFill>
                            <a:srgbClr val="374151"/>
                          </a:solidFill>
                          <a:latin typeface="Arial Nova"/>
                        </a:rPr>
                        <a:t>Examine course materials, syllabi, and teaching plans to understand how technical staff integrate practice and process into their teaching methodologies.</a:t>
                      </a:r>
                      <a:br>
                        <a:rPr lang="en-US" sz="1050" b="0" i="0" u="none" strike="noStrike" noProof="0">
                          <a:solidFill>
                            <a:srgbClr val="374151"/>
                          </a:solidFill>
                          <a:latin typeface="Arial Nova"/>
                        </a:rPr>
                      </a:br>
                      <a:endParaRPr lang="en-US" sz="1050" b="0" i="0" u="none" strike="noStrike" noProof="0">
                        <a:solidFill>
                          <a:srgbClr val="374151"/>
                        </a:solidFill>
                        <a:latin typeface="Arial Nova"/>
                      </a:endParaRPr>
                    </a:p>
                    <a:p>
                      <a:pPr marL="171450" lvl="0" indent="-171450" algn="l">
                        <a:lnSpc>
                          <a:spcPct val="100000"/>
                        </a:lnSpc>
                        <a:spcBef>
                          <a:spcPts val="0"/>
                        </a:spcBef>
                        <a:spcAft>
                          <a:spcPts val="0"/>
                        </a:spcAft>
                        <a:buFont typeface="Arial"/>
                        <a:buChar char="•"/>
                      </a:pPr>
                      <a:r>
                        <a:rPr lang="en-US" sz="1050" b="0" i="0" u="none" strike="noStrike" noProof="0">
                          <a:solidFill>
                            <a:srgbClr val="374151"/>
                          </a:solidFill>
                          <a:latin typeface="Arial Nova"/>
                        </a:rPr>
                        <a:t>Conduct in-depth interviews or focus groups to explore the pedagogical approaches employed by technical staff and their perceptions of the effectiveness of these methods.</a:t>
                      </a:r>
                      <a:endParaRPr lang="en-US" sz="1050">
                        <a:latin typeface="Arial Nova"/>
                      </a:endParaRPr>
                    </a:p>
                  </a:txBody>
                  <a:tcPr/>
                </a:tc>
                <a:extLst>
                  <a:ext uri="{0D108BD9-81ED-4DB2-BD59-A6C34878D82A}">
                    <a16:rowId xmlns:a16="http://schemas.microsoft.com/office/drawing/2014/main" val="3738770665"/>
                  </a:ext>
                </a:extLst>
              </a:tr>
            </a:tbl>
          </a:graphicData>
        </a:graphic>
      </p:graphicFrame>
      <p:sp>
        <p:nvSpPr>
          <p:cNvPr id="4" name="TextBox 3">
            <a:extLst>
              <a:ext uri="{FF2B5EF4-FFF2-40B4-BE49-F238E27FC236}">
                <a16:creationId xmlns:a16="http://schemas.microsoft.com/office/drawing/2014/main" id="{1E4DFD69-ED5E-1ECE-3DA1-E5DDC402E612}"/>
              </a:ext>
            </a:extLst>
          </p:cNvPr>
          <p:cNvSpPr txBox="1"/>
          <p:nvPr/>
        </p:nvSpPr>
        <p:spPr>
          <a:xfrm>
            <a:off x="7180172" y="1630491"/>
            <a:ext cx="4663873" cy="467204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u="sng" dirty="0"/>
              <a:t> Further Evidence methods:</a:t>
            </a:r>
            <a:br>
              <a:rPr lang="en-US" b="1" dirty="0"/>
            </a:br>
            <a:endParaRPr lang="en-US" dirty="0"/>
          </a:p>
          <a:p>
            <a:pPr marL="285750" indent="-285750">
              <a:buFont typeface="Arial"/>
              <a:buChar char="•"/>
            </a:pPr>
            <a:r>
              <a:rPr lang="en-US" sz="1200" b="1" u="sng" dirty="0">
                <a:ea typeface="+mn-lt"/>
                <a:cs typeface="+mn-lt"/>
              </a:rPr>
              <a:t>Surveys:</a:t>
            </a:r>
            <a:endParaRPr lang="en-US" u="sng" dirty="0"/>
          </a:p>
          <a:p>
            <a:pPr marL="742950" lvl="1" indent="-285750">
              <a:buFont typeface="Arial"/>
              <a:buChar char="•"/>
            </a:pPr>
            <a:r>
              <a:rPr lang="en-US" sz="1200" dirty="0">
                <a:ea typeface="+mn-lt"/>
                <a:cs typeface="+mn-lt"/>
              </a:rPr>
              <a:t>Develop targeted surveys with questions specifically designed to gather quantitative data on staff perceptions, experiences, and preferences related to each theme.</a:t>
            </a:r>
            <a:endParaRPr lang="en-US" dirty="0"/>
          </a:p>
          <a:p>
            <a:pPr marL="285750" indent="-285750">
              <a:buFont typeface="Arial"/>
              <a:buChar char="•"/>
            </a:pPr>
            <a:r>
              <a:rPr lang="en-US" sz="1200" b="1" u="sng" dirty="0">
                <a:ea typeface="+mn-lt"/>
                <a:cs typeface="+mn-lt"/>
              </a:rPr>
              <a:t>Interviews:</a:t>
            </a:r>
            <a:endParaRPr lang="en-US" u="sng" dirty="0"/>
          </a:p>
          <a:p>
            <a:pPr marL="742950" lvl="1" indent="-285750">
              <a:buFont typeface="Arial"/>
              <a:buChar char="•"/>
            </a:pPr>
            <a:r>
              <a:rPr lang="en-US" sz="1200" dirty="0">
                <a:ea typeface="+mn-lt"/>
                <a:cs typeface="+mn-lt"/>
              </a:rPr>
              <a:t>Conduct in-depth interviews to allow staff to express their thoughts, experiences, and opinions more elaborately, providing rich qualitative data.</a:t>
            </a:r>
            <a:endParaRPr lang="en-US" dirty="0"/>
          </a:p>
          <a:p>
            <a:pPr marL="285750" indent="-285750">
              <a:buFont typeface="Arial"/>
              <a:buChar char="•"/>
            </a:pPr>
            <a:r>
              <a:rPr lang="en-US" sz="1200" b="1" u="sng" dirty="0">
                <a:ea typeface="+mn-lt"/>
                <a:cs typeface="+mn-lt"/>
              </a:rPr>
              <a:t>Focus Groups:</a:t>
            </a:r>
            <a:endParaRPr lang="en-US" u="sng" dirty="0"/>
          </a:p>
          <a:p>
            <a:pPr marL="742950" lvl="1" indent="-285750">
              <a:buFont typeface="Arial"/>
              <a:buChar char="•"/>
            </a:pPr>
            <a:r>
              <a:rPr lang="en-US" sz="1200" dirty="0" err="1">
                <a:ea typeface="+mn-lt"/>
                <a:cs typeface="+mn-lt"/>
              </a:rPr>
              <a:t>Organise</a:t>
            </a:r>
            <a:r>
              <a:rPr lang="en-US" sz="1200" dirty="0">
                <a:ea typeface="+mn-lt"/>
                <a:cs typeface="+mn-lt"/>
              </a:rPr>
              <a:t> focus groups with a diverse representation of technical staff to encourage open discussions and the sharing of varied perspectives.</a:t>
            </a:r>
            <a:endParaRPr lang="en-US" dirty="0"/>
          </a:p>
          <a:p>
            <a:pPr marL="285750" indent="-285750">
              <a:buFont typeface="Arial"/>
              <a:buChar char="•"/>
            </a:pPr>
            <a:r>
              <a:rPr lang="en-US" sz="1200" b="1" u="sng" dirty="0">
                <a:ea typeface="+mn-lt"/>
                <a:cs typeface="+mn-lt"/>
              </a:rPr>
              <a:t>Document Analysis:</a:t>
            </a:r>
            <a:endParaRPr lang="en-US" u="sng" dirty="0"/>
          </a:p>
          <a:p>
            <a:pPr marL="742950" lvl="1" indent="-285750">
              <a:buFont typeface="Arial"/>
              <a:buChar char="•"/>
            </a:pPr>
            <a:r>
              <a:rPr lang="en-US" sz="1200" dirty="0" err="1">
                <a:ea typeface="+mn-lt"/>
                <a:cs typeface="+mn-lt"/>
              </a:rPr>
              <a:t>Analyse</a:t>
            </a:r>
            <a:r>
              <a:rPr lang="en-US" sz="1200" dirty="0">
                <a:ea typeface="+mn-lt"/>
                <a:cs typeface="+mn-lt"/>
              </a:rPr>
              <a:t> relevant documents, such as official reports, meeting minutes, or departmental communications, to identify any implicit or explicit mentions of the themes.</a:t>
            </a:r>
            <a:endParaRPr lang="en-US" dirty="0"/>
          </a:p>
          <a:p>
            <a:pPr marL="285750" indent="-285750">
              <a:buFont typeface="Arial"/>
              <a:buChar char="•"/>
            </a:pPr>
            <a:r>
              <a:rPr lang="en-US" sz="1200" b="1" u="sng" dirty="0">
                <a:ea typeface="+mn-lt"/>
                <a:cs typeface="+mn-lt"/>
              </a:rPr>
              <a:t>Observations:</a:t>
            </a:r>
            <a:endParaRPr lang="en-US" u="sng" dirty="0"/>
          </a:p>
          <a:p>
            <a:pPr marL="742950" lvl="1" indent="-285750">
              <a:buFont typeface="Arial"/>
              <a:buChar char="•"/>
            </a:pPr>
            <a:r>
              <a:rPr lang="en-US" sz="1200" dirty="0">
                <a:ea typeface="+mn-lt"/>
                <a:cs typeface="+mn-lt"/>
              </a:rPr>
              <a:t>Personally observe teaching sessions, workshops, or other activities to gain insights into the daily practices and challenges faced by technical staff.</a:t>
            </a:r>
            <a:endParaRPr lang="en-US" dirty="0"/>
          </a:p>
          <a:p>
            <a:pPr algn="l">
              <a:lnSpc>
                <a:spcPct val="90000"/>
              </a:lnSpc>
            </a:pPr>
            <a:endParaRPr lang="en-US" sz="2400" dirty="0"/>
          </a:p>
        </p:txBody>
      </p:sp>
    </p:spTree>
    <p:extLst>
      <p:ext uri="{BB962C8B-B14F-4D97-AF65-F5344CB8AC3E}">
        <p14:creationId xmlns:p14="http://schemas.microsoft.com/office/powerpoint/2010/main" val="3574730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8BD93-701B-097D-60C1-64E70C146E98}"/>
              </a:ext>
            </a:extLst>
          </p:cNvPr>
          <p:cNvSpPr>
            <a:spLocks noGrp="1"/>
          </p:cNvSpPr>
          <p:nvPr>
            <p:ph type="title"/>
          </p:nvPr>
        </p:nvSpPr>
        <p:spPr>
          <a:xfrm>
            <a:off x="1057275" y="274638"/>
            <a:ext cx="9609137" cy="1020762"/>
          </a:xfrm>
        </p:spPr>
        <p:txBody>
          <a:bodyPr/>
          <a:lstStyle/>
          <a:p>
            <a:r>
              <a:rPr lang="en-GB" dirty="0"/>
              <a:t>What’s Next: ‘Tech Talks’ and ‘Hot Press’</a:t>
            </a:r>
          </a:p>
        </p:txBody>
      </p:sp>
      <p:sp>
        <p:nvSpPr>
          <p:cNvPr id="3" name="TextBox 2">
            <a:extLst>
              <a:ext uri="{FF2B5EF4-FFF2-40B4-BE49-F238E27FC236}">
                <a16:creationId xmlns:a16="http://schemas.microsoft.com/office/drawing/2014/main" id="{F0EFAEBF-3C2B-A76D-721C-F425BB8C29D9}"/>
              </a:ext>
            </a:extLst>
          </p:cNvPr>
          <p:cNvSpPr txBox="1"/>
          <p:nvPr/>
        </p:nvSpPr>
        <p:spPr>
          <a:xfrm>
            <a:off x="457199" y="5029200"/>
            <a:ext cx="6015039" cy="1421928"/>
          </a:xfrm>
          <a:prstGeom prst="rect">
            <a:avLst/>
          </a:prstGeom>
          <a:noFill/>
        </p:spPr>
        <p:txBody>
          <a:bodyPr wrap="square" rtlCol="0">
            <a:spAutoFit/>
          </a:bodyPr>
          <a:lstStyle/>
          <a:p>
            <a:pPr>
              <a:lnSpc>
                <a:spcPct val="90000"/>
              </a:lnSpc>
            </a:pPr>
            <a:r>
              <a:rPr lang="en-GB" sz="2400" dirty="0"/>
              <a:t>Thank you, </a:t>
            </a:r>
          </a:p>
          <a:p>
            <a:pPr>
              <a:lnSpc>
                <a:spcPct val="90000"/>
              </a:lnSpc>
            </a:pPr>
            <a:endParaRPr lang="en-GB" sz="2400" dirty="0"/>
          </a:p>
          <a:p>
            <a:pPr>
              <a:lnSpc>
                <a:spcPct val="90000"/>
              </a:lnSpc>
            </a:pPr>
            <a:r>
              <a:rPr lang="en-GB" sz="2400" dirty="0"/>
              <a:t>Sean-Henry Fitzsimons</a:t>
            </a:r>
            <a:br>
              <a:rPr lang="en-GB" sz="2400" dirty="0"/>
            </a:br>
            <a:r>
              <a:rPr lang="en-GB" sz="2400" dirty="0"/>
              <a:t>Hybrid practitioner (lost between two worlds). </a:t>
            </a:r>
          </a:p>
        </p:txBody>
      </p:sp>
      <p:sp>
        <p:nvSpPr>
          <p:cNvPr id="4" name="Rectangle: Rounded Corners 3">
            <a:extLst>
              <a:ext uri="{FF2B5EF4-FFF2-40B4-BE49-F238E27FC236}">
                <a16:creationId xmlns:a16="http://schemas.microsoft.com/office/drawing/2014/main" id="{44FF8AEF-F638-3B78-E0FC-7862BC7081D1}"/>
              </a:ext>
            </a:extLst>
          </p:cNvPr>
          <p:cNvSpPr/>
          <p:nvPr/>
        </p:nvSpPr>
        <p:spPr>
          <a:xfrm>
            <a:off x="3900488" y="1828800"/>
            <a:ext cx="2886075" cy="3900488"/>
          </a:xfrm>
          <a:prstGeom prst="roundRect">
            <a:avLst/>
          </a:prstGeom>
          <a:solidFill>
            <a:schemeClr val="accent5">
              <a:lumMod val="75000"/>
            </a:schemeClr>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angle 4">
            <a:extLst>
              <a:ext uri="{FF2B5EF4-FFF2-40B4-BE49-F238E27FC236}">
                <a16:creationId xmlns:a16="http://schemas.microsoft.com/office/drawing/2014/main" id="{8A3A0D41-D408-EA8B-A8EA-AB3B96487603}"/>
              </a:ext>
            </a:extLst>
          </p:cNvPr>
          <p:cNvSpPr/>
          <p:nvPr/>
        </p:nvSpPr>
        <p:spPr>
          <a:xfrm>
            <a:off x="4227735" y="3008174"/>
            <a:ext cx="2231579" cy="1754326"/>
          </a:xfrm>
          <a:prstGeom prst="rect">
            <a:avLst/>
          </a:prstGeom>
          <a:noFill/>
        </p:spPr>
        <p:txBody>
          <a:bodyPr wrap="square" lIns="91440" tIns="45720" rIns="91440" bIns="45720">
            <a:spAutoFit/>
          </a:bodyPr>
          <a:lstStyle/>
          <a:p>
            <a:pPr algn="ctr"/>
            <a:r>
              <a:rPr lang="en-US" sz="5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TECH’</a:t>
            </a:r>
            <a:br>
              <a:rPr lang="en-US" sz="5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br>
            <a:r>
              <a:rPr lang="en-US" sz="5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TALKS</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
        <p:nvSpPr>
          <p:cNvPr id="6" name="Rectangle: Rounded Corners 5">
            <a:extLst>
              <a:ext uri="{FF2B5EF4-FFF2-40B4-BE49-F238E27FC236}">
                <a16:creationId xmlns:a16="http://schemas.microsoft.com/office/drawing/2014/main" id="{DADB38E2-BB1A-CA9A-CCE1-9315EB83EC16}"/>
              </a:ext>
            </a:extLst>
          </p:cNvPr>
          <p:cNvSpPr/>
          <p:nvPr/>
        </p:nvSpPr>
        <p:spPr>
          <a:xfrm>
            <a:off x="7113810" y="1839676"/>
            <a:ext cx="2886075" cy="3900488"/>
          </a:xfrm>
          <a:prstGeom prst="roundRect">
            <a:avLst/>
          </a:prstGeom>
          <a:solidFill>
            <a:schemeClr val="accent3">
              <a:lumMod val="75000"/>
            </a:schemeClr>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a:extLst>
              <a:ext uri="{FF2B5EF4-FFF2-40B4-BE49-F238E27FC236}">
                <a16:creationId xmlns:a16="http://schemas.microsoft.com/office/drawing/2014/main" id="{2743ADE7-3A03-FC67-6ABC-5400646E488C}"/>
              </a:ext>
            </a:extLst>
          </p:cNvPr>
          <p:cNvSpPr/>
          <p:nvPr/>
        </p:nvSpPr>
        <p:spPr>
          <a:xfrm>
            <a:off x="7444202" y="2901881"/>
            <a:ext cx="2225289" cy="1754326"/>
          </a:xfrm>
          <a:prstGeom prst="rect">
            <a:avLst/>
          </a:prstGeom>
          <a:noFill/>
        </p:spPr>
        <p:txBody>
          <a:bodyPr wrap="none" lIns="91440" tIns="45720" rIns="91440" bIns="45720">
            <a:spAutoFit/>
          </a:bodyPr>
          <a:lstStyle/>
          <a:p>
            <a:pPr algn="ctr"/>
            <a:r>
              <a:rPr lang="en-US" sz="5400" b="1" cap="none" spc="0" dirty="0">
                <a:ln w="12700">
                  <a:solidFill>
                    <a:schemeClr val="accent5"/>
                  </a:solidFill>
                  <a:prstDash val="solid"/>
                </a:ln>
                <a:pattFill prst="ltDnDiag">
                  <a:fgClr>
                    <a:schemeClr val="accent5">
                      <a:lumMod val="60000"/>
                      <a:lumOff val="40000"/>
                    </a:schemeClr>
                  </a:fgClr>
                  <a:bgClr>
                    <a:schemeClr val="bg1"/>
                  </a:bgClr>
                </a:pattFill>
                <a:effectLst/>
              </a:rPr>
              <a:t>HOT </a:t>
            </a:r>
            <a:br>
              <a:rPr lang="en-US" sz="5400" b="1" cap="none" spc="0" dirty="0">
                <a:ln w="12700">
                  <a:solidFill>
                    <a:schemeClr val="accent5"/>
                  </a:solidFill>
                  <a:prstDash val="solid"/>
                </a:ln>
                <a:pattFill prst="ltDnDiag">
                  <a:fgClr>
                    <a:schemeClr val="accent5">
                      <a:lumMod val="60000"/>
                      <a:lumOff val="40000"/>
                    </a:schemeClr>
                  </a:fgClr>
                  <a:bgClr>
                    <a:schemeClr val="bg1"/>
                  </a:bgClr>
                </a:pattFill>
                <a:effectLst/>
              </a:rPr>
            </a:br>
            <a:r>
              <a:rPr lang="en-US" sz="5400" b="1" cap="none" spc="0" dirty="0">
                <a:ln w="12700">
                  <a:solidFill>
                    <a:schemeClr val="accent5"/>
                  </a:solidFill>
                  <a:prstDash val="solid"/>
                </a:ln>
                <a:pattFill prst="ltDnDiag">
                  <a:fgClr>
                    <a:schemeClr val="accent5">
                      <a:lumMod val="60000"/>
                      <a:lumOff val="40000"/>
                    </a:schemeClr>
                  </a:fgClr>
                  <a:bgClr>
                    <a:schemeClr val="bg1"/>
                  </a:bgClr>
                </a:pattFill>
                <a:effectLst/>
              </a:rPr>
              <a:t>PRESS</a:t>
            </a:r>
          </a:p>
        </p:txBody>
      </p:sp>
      <p:sp>
        <p:nvSpPr>
          <p:cNvPr id="8" name="TextBox 7">
            <a:extLst>
              <a:ext uri="{FF2B5EF4-FFF2-40B4-BE49-F238E27FC236}">
                <a16:creationId xmlns:a16="http://schemas.microsoft.com/office/drawing/2014/main" id="{FA9E65B5-6D2A-5974-A2F4-087ADF74B6B7}"/>
              </a:ext>
            </a:extLst>
          </p:cNvPr>
          <p:cNvSpPr txBox="1"/>
          <p:nvPr/>
        </p:nvSpPr>
        <p:spPr>
          <a:xfrm>
            <a:off x="5670772" y="4871168"/>
            <a:ext cx="2886075" cy="424732"/>
          </a:xfrm>
          <a:prstGeom prst="rect">
            <a:avLst/>
          </a:prstGeom>
          <a:noFill/>
        </p:spPr>
        <p:txBody>
          <a:bodyPr wrap="square" rtlCol="0">
            <a:spAutoFit/>
          </a:bodyPr>
          <a:lstStyle/>
          <a:p>
            <a:pPr>
              <a:lnSpc>
                <a:spcPct val="90000"/>
              </a:lnSpc>
            </a:pPr>
            <a:r>
              <a:rPr lang="en-GB" sz="2400" dirty="0"/>
              <a:t>Better posters soon</a:t>
            </a:r>
          </a:p>
        </p:txBody>
      </p:sp>
    </p:spTree>
    <p:extLst>
      <p:ext uri="{BB962C8B-B14F-4D97-AF65-F5344CB8AC3E}">
        <p14:creationId xmlns:p14="http://schemas.microsoft.com/office/powerpoint/2010/main" val="329360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D949A-78D2-FC96-D305-E444AFBE89B1}"/>
              </a:ext>
            </a:extLst>
          </p:cNvPr>
          <p:cNvSpPr>
            <a:spLocks noGrp="1"/>
          </p:cNvSpPr>
          <p:nvPr>
            <p:ph type="title"/>
          </p:nvPr>
        </p:nvSpPr>
        <p:spPr/>
        <p:txBody>
          <a:bodyPr/>
          <a:lstStyle/>
          <a:p>
            <a:r>
              <a:rPr lang="en-US" dirty="0"/>
              <a:t>References</a:t>
            </a:r>
          </a:p>
        </p:txBody>
      </p:sp>
      <p:sp>
        <p:nvSpPr>
          <p:cNvPr id="3" name="TextBox 2">
            <a:extLst>
              <a:ext uri="{FF2B5EF4-FFF2-40B4-BE49-F238E27FC236}">
                <a16:creationId xmlns:a16="http://schemas.microsoft.com/office/drawing/2014/main" id="{4B7A4087-370C-23BD-1773-4F7EDD00AE9D}"/>
              </a:ext>
            </a:extLst>
          </p:cNvPr>
          <p:cNvSpPr txBox="1"/>
          <p:nvPr/>
        </p:nvSpPr>
        <p:spPr>
          <a:xfrm>
            <a:off x="1074964" y="1687285"/>
            <a:ext cx="10259785" cy="461664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latin typeface="Times New Roman"/>
                <a:cs typeface="Times New Roman"/>
              </a:rPr>
              <a:t>Advance HE (2018). </a:t>
            </a:r>
            <a:r>
              <a:rPr lang="en-US" sz="1200" i="1" dirty="0">
                <a:latin typeface="Times New Roman"/>
                <a:cs typeface="Times New Roman"/>
              </a:rPr>
              <a:t>Technicians: Fellowship as a stepping stone to academia | Advance HE</a:t>
            </a:r>
            <a:r>
              <a:rPr lang="en-US" sz="1200" dirty="0">
                <a:latin typeface="Times New Roman"/>
                <a:cs typeface="Times New Roman"/>
              </a:rPr>
              <a:t>. [online] </a:t>
            </a:r>
            <a:r>
              <a:rPr lang="en-US" sz="1200" dirty="0">
                <a:latin typeface="Times New Roman"/>
                <a:cs typeface="Times New Roman"/>
                <a:hlinkClick r:id="rId2"/>
              </a:rPr>
              <a:t>www.advance-he.ac.uk</a:t>
            </a:r>
            <a:r>
              <a:rPr lang="en-US" sz="1200" dirty="0">
                <a:latin typeface="Times New Roman"/>
                <a:cs typeface="Times New Roman"/>
              </a:rPr>
              <a:t>. Available at: </a:t>
            </a:r>
            <a:r>
              <a:rPr lang="en-US" sz="1200" dirty="0">
                <a:latin typeface="Times New Roman"/>
                <a:cs typeface="Times New Roman"/>
                <a:hlinkClick r:id="rId3"/>
              </a:rPr>
              <a:t>https://www.advance-he.ac.uk/news-and-views/Technicians-Fellowship-as-a-stepping-stone-to-academia</a:t>
            </a:r>
            <a:r>
              <a:rPr lang="en-US" sz="1200" dirty="0">
                <a:latin typeface="Times New Roman"/>
                <a:cs typeface="Times New Roman"/>
              </a:rPr>
              <a:t> [Accessed 12 Jan. 2024].</a:t>
            </a:r>
            <a:endParaRPr lang="en-US" dirty="0"/>
          </a:p>
          <a:p>
            <a:endParaRPr lang="en-US" sz="1200" dirty="0">
              <a:latin typeface="Times New Roman"/>
              <a:cs typeface="Times New Roman"/>
            </a:endParaRPr>
          </a:p>
          <a:p>
            <a:r>
              <a:rPr lang="en-US" sz="1200" dirty="0">
                <a:latin typeface="Times New Roman"/>
                <a:cs typeface="Times New Roman"/>
              </a:rPr>
              <a:t>Blair, E. and Briggs, G. (2019). A tribe hidden in plain sight: the ambiguous role of the instructor in a Caribbean university. </a:t>
            </a:r>
            <a:r>
              <a:rPr lang="en-US" sz="1200" i="1" dirty="0">
                <a:latin typeface="Times New Roman"/>
                <a:cs typeface="Times New Roman"/>
              </a:rPr>
              <a:t>Journal of Higher Education Policy and Management</a:t>
            </a:r>
            <a:r>
              <a:rPr lang="en-US" sz="1200" dirty="0">
                <a:latin typeface="Times New Roman"/>
                <a:cs typeface="Times New Roman"/>
              </a:rPr>
              <a:t>, 41(3), pp.292–305. </a:t>
            </a:r>
            <a:r>
              <a:rPr lang="en-US" sz="1200" dirty="0" err="1">
                <a:latin typeface="Times New Roman"/>
                <a:cs typeface="Times New Roman"/>
              </a:rPr>
              <a:t>doi:https</a:t>
            </a:r>
            <a:r>
              <a:rPr lang="en-US" sz="1200" dirty="0">
                <a:latin typeface="Times New Roman"/>
                <a:cs typeface="Times New Roman"/>
              </a:rPr>
              <a:t>://doi.org/10.1080/1360080x.2019.1596388.</a:t>
            </a:r>
            <a:endParaRPr lang="en-US" dirty="0"/>
          </a:p>
          <a:p>
            <a:endParaRPr lang="en-US" sz="1200" dirty="0">
              <a:latin typeface="Times New Roman"/>
              <a:cs typeface="Times New Roman"/>
            </a:endParaRPr>
          </a:p>
          <a:p>
            <a:r>
              <a:rPr lang="en-US" sz="1200" dirty="0">
                <a:latin typeface="Times New Roman"/>
                <a:cs typeface="Times New Roman"/>
              </a:rPr>
              <a:t>Bryman, A. (2007). Effective leadership in higher education: a literature review. </a:t>
            </a:r>
            <a:r>
              <a:rPr lang="en-US" sz="1200" i="1" dirty="0">
                <a:latin typeface="Times New Roman"/>
                <a:cs typeface="Times New Roman"/>
              </a:rPr>
              <a:t>Studies in Higher Education</a:t>
            </a:r>
            <a:r>
              <a:rPr lang="en-US" sz="1200" dirty="0">
                <a:latin typeface="Times New Roman"/>
                <a:cs typeface="Times New Roman"/>
              </a:rPr>
              <a:t>, 32(6), pp.693–710. </a:t>
            </a:r>
            <a:r>
              <a:rPr lang="en-US" sz="1200" dirty="0" err="1">
                <a:latin typeface="Times New Roman"/>
                <a:cs typeface="Times New Roman"/>
              </a:rPr>
              <a:t>doi:https</a:t>
            </a:r>
            <a:r>
              <a:rPr lang="en-US" sz="1200" dirty="0">
                <a:latin typeface="Times New Roman"/>
                <a:cs typeface="Times New Roman"/>
              </a:rPr>
              <a:t>://doi.org/10.1080/03075070701685114.</a:t>
            </a:r>
            <a:endParaRPr lang="en-US" dirty="0"/>
          </a:p>
          <a:p>
            <a:endParaRPr lang="en-US" sz="1200" dirty="0">
              <a:latin typeface="Times New Roman"/>
              <a:cs typeface="Times New Roman"/>
            </a:endParaRPr>
          </a:p>
          <a:p>
            <a:r>
              <a:rPr lang="en-US" sz="1200" dirty="0">
                <a:latin typeface="Times New Roman"/>
                <a:cs typeface="Times New Roman"/>
              </a:rPr>
              <a:t>Dickinson, J., Fowler, A. and Griffiths, T.-L. (2020). Pracademics? Exploring transitions and professional identities in higher education. </a:t>
            </a:r>
            <a:r>
              <a:rPr lang="en-US" sz="1200" i="1" dirty="0">
                <a:latin typeface="Times New Roman"/>
                <a:cs typeface="Times New Roman"/>
              </a:rPr>
              <a:t>Studies in Higher Education</a:t>
            </a:r>
            <a:r>
              <a:rPr lang="en-US" sz="1200" dirty="0">
                <a:latin typeface="Times New Roman"/>
                <a:cs typeface="Times New Roman"/>
              </a:rPr>
              <a:t>, 47(2), pp.1–15. </a:t>
            </a:r>
            <a:r>
              <a:rPr lang="en-US" sz="1200" dirty="0" err="1">
                <a:latin typeface="Times New Roman"/>
                <a:cs typeface="Times New Roman"/>
              </a:rPr>
              <a:t>doi:https</a:t>
            </a:r>
            <a:r>
              <a:rPr lang="en-US" sz="1200" dirty="0">
                <a:latin typeface="Times New Roman"/>
                <a:cs typeface="Times New Roman"/>
              </a:rPr>
              <a:t>://doi.org/10.1080/03075079.2020.1744123.</a:t>
            </a:r>
            <a:endParaRPr lang="en-US" dirty="0"/>
          </a:p>
          <a:p>
            <a:endParaRPr lang="en-US" sz="1200" dirty="0">
              <a:latin typeface="Times New Roman"/>
              <a:cs typeface="Times New Roman"/>
            </a:endParaRPr>
          </a:p>
          <a:p>
            <a:r>
              <a:rPr lang="en-US" sz="1200" dirty="0">
                <a:latin typeface="Times New Roman"/>
                <a:cs typeface="Times New Roman"/>
              </a:rPr>
              <a:t>Grocott, L., McEntee, K., Coleman, K. and Manix, R. (2019). The becoming of a designer: An affective pedagogical approach to modelling and scaffolding risk-taking. </a:t>
            </a:r>
            <a:r>
              <a:rPr lang="en-US" sz="1200" i="1" dirty="0">
                <a:latin typeface="Times New Roman"/>
                <a:cs typeface="Times New Roman"/>
              </a:rPr>
              <a:t>Art, Design &amp; Communication in Higher Education</a:t>
            </a:r>
            <a:r>
              <a:rPr lang="en-US" sz="1200" dirty="0">
                <a:latin typeface="Times New Roman"/>
                <a:cs typeface="Times New Roman"/>
              </a:rPr>
              <a:t>, 18(1), pp.99–112. </a:t>
            </a:r>
            <a:r>
              <a:rPr lang="en-US" sz="1200" err="1">
                <a:latin typeface="Times New Roman"/>
                <a:cs typeface="Times New Roman"/>
              </a:rPr>
              <a:t>doi:https</a:t>
            </a:r>
            <a:r>
              <a:rPr lang="en-US" sz="1200" dirty="0">
                <a:latin typeface="Times New Roman"/>
                <a:cs typeface="Times New Roman"/>
              </a:rPr>
              <a:t>://doi.org/10.1386/adch.18.1.99_1.</a:t>
            </a:r>
            <a:endParaRPr lang="en-US" dirty="0">
              <a:latin typeface="Corbel"/>
              <a:cs typeface="Times New Roman"/>
            </a:endParaRPr>
          </a:p>
          <a:p>
            <a:endParaRPr lang="en-US" sz="1200" dirty="0">
              <a:latin typeface="Times New Roman"/>
              <a:cs typeface="Times New Roman"/>
            </a:endParaRPr>
          </a:p>
          <a:p>
            <a:r>
              <a:rPr lang="en-US" sz="1200" dirty="0">
                <a:latin typeface="Times New Roman"/>
                <a:cs typeface="Times New Roman"/>
              </a:rPr>
              <a:t>Hahn Tapper, A.J. (2013). A Pedagogy of Social Justice Education: Social Identity Theory, Intersectionality, and Empowerment. </a:t>
            </a:r>
            <a:r>
              <a:rPr lang="en-US" sz="1200" i="1" dirty="0">
                <a:latin typeface="Times New Roman"/>
                <a:cs typeface="Times New Roman"/>
              </a:rPr>
              <a:t>Conflict Resolution Quarterly</a:t>
            </a:r>
            <a:r>
              <a:rPr lang="en-US" sz="1200" dirty="0">
                <a:latin typeface="Times New Roman"/>
                <a:cs typeface="Times New Roman"/>
              </a:rPr>
              <a:t>, 30(4), pp.411–445. </a:t>
            </a:r>
            <a:r>
              <a:rPr lang="en-US" sz="1200" dirty="0" err="1">
                <a:latin typeface="Times New Roman"/>
                <a:cs typeface="Times New Roman"/>
              </a:rPr>
              <a:t>doi:https</a:t>
            </a:r>
            <a:r>
              <a:rPr lang="en-US" sz="1200" dirty="0">
                <a:latin typeface="Times New Roman"/>
                <a:cs typeface="Times New Roman"/>
              </a:rPr>
              <a:t>://doi.org/10.1002/crq.21072.</a:t>
            </a:r>
            <a:endParaRPr lang="en-US" dirty="0"/>
          </a:p>
          <a:p>
            <a:endParaRPr lang="en-US" sz="1200" dirty="0">
              <a:latin typeface="Times New Roman"/>
              <a:cs typeface="Times New Roman"/>
            </a:endParaRPr>
          </a:p>
          <a:p>
            <a:r>
              <a:rPr lang="en-US" sz="1200" dirty="0">
                <a:latin typeface="Times New Roman"/>
                <a:cs typeface="Times New Roman"/>
              </a:rPr>
              <a:t>McLain, M. (2017). Emerging perspectives on the demonstration as a signature pedagogy in design and technology education. </a:t>
            </a:r>
            <a:r>
              <a:rPr lang="en-US" sz="1200" i="1" dirty="0">
                <a:latin typeface="Times New Roman"/>
                <a:cs typeface="Times New Roman"/>
              </a:rPr>
              <a:t>International Journal of Technology and Design Education</a:t>
            </a:r>
            <a:r>
              <a:rPr lang="en-US" sz="1200" dirty="0">
                <a:latin typeface="Times New Roman"/>
                <a:cs typeface="Times New Roman"/>
              </a:rPr>
              <a:t>, 28(4), pp.985–1000. </a:t>
            </a:r>
            <a:r>
              <a:rPr lang="en-US" sz="1200" dirty="0" err="1">
                <a:latin typeface="Times New Roman"/>
                <a:cs typeface="Times New Roman"/>
              </a:rPr>
              <a:t>doi:https</a:t>
            </a:r>
            <a:r>
              <a:rPr lang="en-US" sz="1200" dirty="0">
                <a:latin typeface="Times New Roman"/>
                <a:cs typeface="Times New Roman"/>
              </a:rPr>
              <a:t>://doi.org/10.1007/s10798-017-9425-0.</a:t>
            </a:r>
            <a:endParaRPr lang="en-US" dirty="0"/>
          </a:p>
          <a:p>
            <a:endParaRPr lang="en-US" sz="1200" dirty="0">
              <a:latin typeface="Times New Roman"/>
              <a:cs typeface="Times New Roman"/>
            </a:endParaRPr>
          </a:p>
          <a:p>
            <a:r>
              <a:rPr lang="en-US" sz="1200" dirty="0">
                <a:latin typeface="Times New Roman"/>
                <a:cs typeface="Times New Roman"/>
              </a:rPr>
              <a:t>McLain, M. (2019). Developing perspectives on ‘the demonstration’ as a signature pedagogy in design and technology education. </a:t>
            </a:r>
            <a:r>
              <a:rPr lang="en-US" sz="1200" i="1" dirty="0">
                <a:latin typeface="Times New Roman"/>
                <a:cs typeface="Times New Roman"/>
              </a:rPr>
              <a:t>International Journal of Technology and Design Education</a:t>
            </a:r>
            <a:r>
              <a:rPr lang="en-US" sz="1200" dirty="0">
                <a:latin typeface="Times New Roman"/>
                <a:cs typeface="Times New Roman"/>
              </a:rPr>
              <a:t>, 3(26). </a:t>
            </a:r>
            <a:r>
              <a:rPr lang="en-US" sz="1200" dirty="0" err="1">
                <a:latin typeface="Times New Roman"/>
                <a:cs typeface="Times New Roman"/>
              </a:rPr>
              <a:t>doi:https</a:t>
            </a:r>
            <a:r>
              <a:rPr lang="en-US" sz="1200" dirty="0">
                <a:latin typeface="Times New Roman"/>
                <a:cs typeface="Times New Roman"/>
              </a:rPr>
              <a:t>://doi.org/10.1007/s10798-019-09545-1.</a:t>
            </a:r>
            <a:endParaRPr lang="en-US" dirty="0"/>
          </a:p>
          <a:p>
            <a:endParaRPr lang="en-US" dirty="0"/>
          </a:p>
        </p:txBody>
      </p:sp>
    </p:spTree>
    <p:extLst>
      <p:ext uri="{BB962C8B-B14F-4D97-AF65-F5344CB8AC3E}">
        <p14:creationId xmlns:p14="http://schemas.microsoft.com/office/powerpoint/2010/main" val="3394877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5D52D-CF80-7F0F-1FB0-09F687DB543C}"/>
              </a:ext>
            </a:extLst>
          </p:cNvPr>
          <p:cNvSpPr>
            <a:spLocks noGrp="1"/>
          </p:cNvSpPr>
          <p:nvPr>
            <p:ph type="title"/>
          </p:nvPr>
        </p:nvSpPr>
        <p:spPr/>
        <p:txBody>
          <a:bodyPr/>
          <a:lstStyle/>
          <a:p>
            <a:r>
              <a:rPr lang="en-US" dirty="0"/>
              <a:t>References continued</a:t>
            </a:r>
          </a:p>
        </p:txBody>
      </p:sp>
      <p:sp>
        <p:nvSpPr>
          <p:cNvPr id="3" name="TextBox 2">
            <a:extLst>
              <a:ext uri="{FF2B5EF4-FFF2-40B4-BE49-F238E27FC236}">
                <a16:creationId xmlns:a16="http://schemas.microsoft.com/office/drawing/2014/main" id="{EDE14FD1-312F-47DA-3E00-6A11524255BA}"/>
              </a:ext>
            </a:extLst>
          </p:cNvPr>
          <p:cNvSpPr txBox="1"/>
          <p:nvPr/>
        </p:nvSpPr>
        <p:spPr>
          <a:xfrm>
            <a:off x="1006928" y="1660071"/>
            <a:ext cx="9974035" cy="48197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latin typeface="Times New Roman"/>
                <a:cs typeface="Times New Roman"/>
              </a:rPr>
              <a:t> Spark: UAL Creative Teaching and Learning Journal How do art and design technicians conceive of their role in higher education? Artist (formerly a Technician at Central St Martins). </a:t>
            </a:r>
            <a:r>
              <a:rPr lang="en-US" sz="1200" i="1" dirty="0">
                <a:latin typeface="Times New Roman"/>
                <a:cs typeface="Times New Roman"/>
              </a:rPr>
              <a:t>Spark: UAL Creative Teaching and Learning Journal</a:t>
            </a:r>
            <a:r>
              <a:rPr lang="en-US" sz="1200" dirty="0">
                <a:latin typeface="Times New Roman"/>
                <a:cs typeface="Times New Roman"/>
              </a:rPr>
              <a:t>, 1(2), pp.62–69.</a:t>
            </a:r>
            <a:br>
              <a:rPr lang="en-US" sz="1200" dirty="0">
                <a:latin typeface="Times New Roman"/>
                <a:cs typeface="Times New Roman"/>
              </a:rPr>
            </a:br>
            <a:endParaRPr lang="en-US" sz="1200" dirty="0">
              <a:latin typeface="Times New Roman"/>
              <a:cs typeface="Times New Roman"/>
            </a:endParaRPr>
          </a:p>
          <a:p>
            <a:r>
              <a:rPr lang="en-US" sz="1200" dirty="0">
                <a:latin typeface="Times New Roman"/>
                <a:cs typeface="Times New Roman"/>
              </a:rPr>
              <a:t>Savage, T. (2018). Creative arts technicians in academia: To transition or not to transition? </a:t>
            </a:r>
            <a:r>
              <a:rPr lang="en-US" sz="1200" i="1" dirty="0">
                <a:latin typeface="Times New Roman"/>
                <a:cs typeface="Times New Roman"/>
              </a:rPr>
              <a:t>Art, Design &amp; Communication in Higher Education</a:t>
            </a:r>
            <a:r>
              <a:rPr lang="en-US" sz="1200" dirty="0">
                <a:latin typeface="Times New Roman"/>
                <a:cs typeface="Times New Roman"/>
              </a:rPr>
              <a:t>, 17(2), pp.237–253. </a:t>
            </a:r>
            <a:r>
              <a:rPr lang="en-US" sz="1200" dirty="0" err="1">
                <a:latin typeface="Times New Roman"/>
                <a:cs typeface="Times New Roman"/>
              </a:rPr>
              <a:t>doi:https</a:t>
            </a:r>
            <a:r>
              <a:rPr lang="en-US" sz="1200" dirty="0">
                <a:latin typeface="Times New Roman"/>
                <a:cs typeface="Times New Roman"/>
              </a:rPr>
              <a:t>://doi.org/10.1386/adch.17.2.237_1.</a:t>
            </a:r>
            <a:br>
              <a:rPr lang="en-US" dirty="0"/>
            </a:br>
            <a:endParaRPr lang="en-US" sz="1200" dirty="0">
              <a:latin typeface="Times New Roman"/>
              <a:cs typeface="Times New Roman"/>
            </a:endParaRPr>
          </a:p>
          <a:p>
            <a:r>
              <a:rPr lang="en-US" sz="1200" dirty="0">
                <a:latin typeface="Times New Roman"/>
                <a:cs typeface="Times New Roman"/>
              </a:rPr>
              <a:t>Savage, T. (2019). Challenging HEA Fellowship: Why should technicians in creative arts HE be drawn into teaching? </a:t>
            </a:r>
            <a:r>
              <a:rPr lang="en-US" sz="1200" i="1" dirty="0">
                <a:latin typeface="Times New Roman"/>
                <a:cs typeface="Times New Roman"/>
              </a:rPr>
              <a:t>Art, Design &amp; Communication in Higher Education</a:t>
            </a:r>
            <a:r>
              <a:rPr lang="en-US" sz="1200" dirty="0">
                <a:latin typeface="Times New Roman"/>
                <a:cs typeface="Times New Roman"/>
              </a:rPr>
              <a:t>, 18(2), pp.201–218. </a:t>
            </a:r>
            <a:r>
              <a:rPr lang="en-US" sz="1200" dirty="0" err="1">
                <a:latin typeface="Times New Roman"/>
                <a:cs typeface="Times New Roman"/>
              </a:rPr>
              <a:t>doi:https</a:t>
            </a:r>
            <a:r>
              <a:rPr lang="en-US" sz="1200" dirty="0">
                <a:latin typeface="Times New Roman"/>
                <a:cs typeface="Times New Roman"/>
              </a:rPr>
              <a:t>://doi.org/10.1386/adch_00007_1.</a:t>
            </a:r>
            <a:br>
              <a:rPr lang="en-US" dirty="0"/>
            </a:br>
            <a:endParaRPr lang="en-US" sz="1200" dirty="0">
              <a:latin typeface="Times New Roman"/>
              <a:cs typeface="Times New Roman"/>
            </a:endParaRPr>
          </a:p>
          <a:p>
            <a:r>
              <a:rPr lang="en-US" sz="1200" dirty="0">
                <a:latin typeface="Times New Roman"/>
                <a:cs typeface="Times New Roman"/>
              </a:rPr>
              <a:t>Stommel, J. (2018). </a:t>
            </a:r>
            <a:r>
              <a:rPr lang="en-US" sz="1200" i="1" dirty="0">
                <a:latin typeface="Times New Roman"/>
                <a:cs typeface="Times New Roman"/>
              </a:rPr>
              <a:t>Radical Openness: the Work of Critical Digital Pedagogy</a:t>
            </a:r>
            <a:r>
              <a:rPr lang="en-US" sz="1200" dirty="0">
                <a:latin typeface="Times New Roman"/>
                <a:cs typeface="Times New Roman"/>
              </a:rPr>
              <a:t>. [online] </a:t>
            </a:r>
            <a:r>
              <a:rPr lang="en-US" sz="1200" dirty="0">
                <a:latin typeface="Times New Roman"/>
                <a:cs typeface="Times New Roman"/>
                <a:hlinkClick r:id="rId2"/>
              </a:rPr>
              <a:t>www.slideshare.net</a:t>
            </a:r>
            <a:r>
              <a:rPr lang="en-US" sz="1200" dirty="0">
                <a:latin typeface="Times New Roman"/>
                <a:cs typeface="Times New Roman"/>
              </a:rPr>
              <a:t>. Available at: </a:t>
            </a:r>
            <a:r>
              <a:rPr lang="en-US" sz="1200" dirty="0">
                <a:latin typeface="Times New Roman"/>
                <a:cs typeface="Times New Roman"/>
                <a:hlinkClick r:id="rId3"/>
              </a:rPr>
              <a:t>https://www.slideshare.net/jessestommel/radical-openness-the-work-of-critical-digital-pedagogy</a:t>
            </a:r>
            <a:r>
              <a:rPr lang="en-US" sz="1200" dirty="0">
                <a:latin typeface="Times New Roman"/>
                <a:cs typeface="Times New Roman"/>
              </a:rPr>
              <a:t> [Accessed 12 Jan. 2024].</a:t>
            </a:r>
            <a:br>
              <a:rPr lang="en-US" sz="1200" dirty="0">
                <a:latin typeface="Times New Roman"/>
                <a:cs typeface="Times New Roman"/>
              </a:rPr>
            </a:br>
            <a:endParaRPr lang="en-US" sz="1200" dirty="0">
              <a:latin typeface="Times New Roman"/>
              <a:cs typeface="Times New Roman"/>
            </a:endParaRPr>
          </a:p>
          <a:p>
            <a:r>
              <a:rPr lang="en-US" sz="1200" dirty="0">
                <a:latin typeface="Times New Roman"/>
                <a:cs typeface="Times New Roman"/>
              </a:rPr>
              <a:t>University of the Arts London and </a:t>
            </a:r>
            <a:r>
              <a:rPr lang="en-US" sz="1200" dirty="0" err="1">
                <a:latin typeface="Times New Roman"/>
                <a:cs typeface="Times New Roman"/>
              </a:rPr>
              <a:t>Corrall</a:t>
            </a:r>
            <a:r>
              <a:rPr lang="en-US" sz="1200" dirty="0">
                <a:latin typeface="Times New Roman"/>
                <a:cs typeface="Times New Roman"/>
              </a:rPr>
              <a:t>, S. (2017). </a:t>
            </a:r>
            <a:r>
              <a:rPr lang="en-US" sz="1200" i="1" dirty="0">
                <a:latin typeface="Times New Roman"/>
                <a:cs typeface="Times New Roman"/>
              </a:rPr>
              <a:t>CAREER PATHWAYS -DISCUSSION DOCUMENT Academic Career Pathways Project</a:t>
            </a:r>
            <a:r>
              <a:rPr lang="en-US" sz="1200" dirty="0">
                <a:latin typeface="Times New Roman"/>
                <a:cs typeface="Times New Roman"/>
              </a:rPr>
              <a:t>. The Exchange.</a:t>
            </a:r>
          </a:p>
          <a:p>
            <a:br>
              <a:rPr lang="en-US" sz="1200" dirty="0">
                <a:latin typeface="Times New Roman"/>
                <a:cs typeface="Times New Roman"/>
              </a:rPr>
            </a:br>
            <a:r>
              <a:rPr lang="en-US" sz="1200" dirty="0">
                <a:latin typeface="Times New Roman"/>
                <a:cs typeface="Times New Roman"/>
              </a:rPr>
              <a:t>Wragg, H., Harris, C., Noyes, A. and Vere, K.-A. (2023). Technicians as teachers: the emerging role of technical staff within higher education teaching and learning environments. </a:t>
            </a:r>
            <a:r>
              <a:rPr lang="en-US" sz="1200" i="1" dirty="0">
                <a:latin typeface="Times New Roman"/>
                <a:cs typeface="Times New Roman"/>
              </a:rPr>
              <a:t>Journal of Further and Higher Education</a:t>
            </a:r>
            <a:r>
              <a:rPr lang="en-US" sz="1200" dirty="0">
                <a:latin typeface="Times New Roman"/>
                <a:cs typeface="Times New Roman"/>
              </a:rPr>
              <a:t>, 47(9), pp.1–15. </a:t>
            </a:r>
            <a:r>
              <a:rPr lang="en-US" sz="1200" dirty="0" err="1">
                <a:latin typeface="Times New Roman"/>
                <a:cs typeface="Times New Roman"/>
              </a:rPr>
              <a:t>doi:https</a:t>
            </a:r>
            <a:r>
              <a:rPr lang="en-US" sz="1200" dirty="0">
                <a:latin typeface="Times New Roman"/>
                <a:cs typeface="Times New Roman"/>
              </a:rPr>
              <a:t>://doi.org/10.1080/0309877x.2023.2231380.</a:t>
            </a:r>
            <a:br>
              <a:rPr lang="en-US" dirty="0"/>
            </a:br>
            <a:endParaRPr lang="en-US" sz="1200" dirty="0">
              <a:latin typeface="Times New Roman"/>
              <a:cs typeface="Times New Roman"/>
            </a:endParaRPr>
          </a:p>
          <a:p>
            <a:r>
              <a:rPr lang="en-US" sz="1200" dirty="0">
                <a:latin typeface="Times New Roman"/>
                <a:cs typeface="Times New Roman"/>
              </a:rPr>
              <a:t>Yosief, A., Sulieman, M.-S. and Biede, T. (2022). Improving the practices of teacher educators through collaborative action research: challenges and hopes. </a:t>
            </a:r>
            <a:r>
              <a:rPr lang="en-US" sz="1200" i="1" dirty="0">
                <a:latin typeface="Times New Roman"/>
                <a:cs typeface="Times New Roman"/>
              </a:rPr>
              <a:t>Educational Action Research</a:t>
            </a:r>
            <a:r>
              <a:rPr lang="en-US" sz="1200" dirty="0">
                <a:latin typeface="Times New Roman"/>
                <a:cs typeface="Times New Roman"/>
              </a:rPr>
              <a:t>, pp.1–18. </a:t>
            </a:r>
            <a:r>
              <a:rPr lang="en-US" sz="1200" dirty="0" err="1">
                <a:latin typeface="Times New Roman"/>
                <a:cs typeface="Times New Roman"/>
              </a:rPr>
              <a:t>doi:https</a:t>
            </a:r>
            <a:r>
              <a:rPr lang="en-US" sz="1200" dirty="0">
                <a:latin typeface="Times New Roman"/>
                <a:cs typeface="Times New Roman"/>
              </a:rPr>
              <a:t>://doi.org/10.1080/09650792.2022.2066147.</a:t>
            </a:r>
            <a:br>
              <a:rPr lang="en-US" dirty="0"/>
            </a:br>
            <a:endParaRPr lang="en-US" sz="1200" dirty="0">
              <a:latin typeface="Times New Roman"/>
              <a:cs typeface="Times New Roman"/>
            </a:endParaRPr>
          </a:p>
          <a:p>
            <a:r>
              <a:rPr lang="en-US" sz="1200" dirty="0">
                <a:latin typeface="Times New Roman"/>
                <a:cs typeface="Times New Roman"/>
              </a:rPr>
              <a:t>Zhao, F., Liang, S., Ma, J. and Ou, Q. (2023). Research on the innovation of teaching mode of vocational and technical education. </a:t>
            </a:r>
            <a:r>
              <a:rPr lang="en-US" sz="1200" i="1" dirty="0">
                <a:latin typeface="Times New Roman"/>
                <a:cs typeface="Times New Roman"/>
              </a:rPr>
              <a:t>SHS web of conferences</a:t>
            </a:r>
            <a:r>
              <a:rPr lang="en-US" sz="1200" dirty="0">
                <a:latin typeface="Times New Roman"/>
                <a:cs typeface="Times New Roman"/>
              </a:rPr>
              <a:t>, 166, pp.01078–01078. </a:t>
            </a:r>
            <a:r>
              <a:rPr lang="en-US" sz="1200" dirty="0" err="1">
                <a:latin typeface="Times New Roman"/>
                <a:cs typeface="Times New Roman"/>
              </a:rPr>
              <a:t>doi:https</a:t>
            </a:r>
            <a:r>
              <a:rPr lang="en-US" sz="1200" dirty="0">
                <a:latin typeface="Times New Roman"/>
                <a:cs typeface="Times New Roman"/>
              </a:rPr>
              <a:t>://doi.org/10.1051/</a:t>
            </a:r>
            <a:r>
              <a:rPr lang="en-US" sz="1200" dirty="0" err="1">
                <a:latin typeface="Times New Roman"/>
                <a:cs typeface="Times New Roman"/>
              </a:rPr>
              <a:t>shsconf</a:t>
            </a:r>
            <a:r>
              <a:rPr lang="en-US" sz="1200" dirty="0">
                <a:latin typeface="Times New Roman"/>
                <a:cs typeface="Times New Roman"/>
              </a:rPr>
              <a:t>/202316601078.</a:t>
            </a:r>
          </a:p>
          <a:p>
            <a:pPr>
              <a:lnSpc>
                <a:spcPct val="90000"/>
              </a:lnSpc>
            </a:pPr>
            <a:endParaRPr lang="en-US" sz="2400" dirty="0"/>
          </a:p>
          <a:p>
            <a:pPr algn="l">
              <a:lnSpc>
                <a:spcPct val="90000"/>
              </a:lnSpc>
            </a:pPr>
            <a:endParaRPr lang="en-US" sz="2400" dirty="0"/>
          </a:p>
        </p:txBody>
      </p:sp>
    </p:spTree>
    <p:extLst>
      <p:ext uri="{BB962C8B-B14F-4D97-AF65-F5344CB8AC3E}">
        <p14:creationId xmlns:p14="http://schemas.microsoft.com/office/powerpoint/2010/main" val="58057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758EBF3-5968-ACC2-5FD5-DF24BAB7028E}"/>
              </a:ext>
            </a:extLst>
          </p:cNvPr>
          <p:cNvSpPr txBox="1"/>
          <p:nvPr/>
        </p:nvSpPr>
        <p:spPr>
          <a:xfrm>
            <a:off x="1646395" y="647700"/>
            <a:ext cx="8572500" cy="5355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90000"/>
              </a:lnSpc>
            </a:pPr>
            <a:r>
              <a:rPr lang="en-US" sz="3200" u="sng" dirty="0"/>
              <a:t>Context: Technical Pedagogy</a:t>
            </a:r>
            <a:r>
              <a:rPr lang="en-US" sz="3200" dirty="0"/>
              <a:t>.</a:t>
            </a:r>
          </a:p>
        </p:txBody>
      </p:sp>
      <p:sp>
        <p:nvSpPr>
          <p:cNvPr id="9" name="TextBox 8">
            <a:extLst>
              <a:ext uri="{FF2B5EF4-FFF2-40B4-BE49-F238E27FC236}">
                <a16:creationId xmlns:a16="http://schemas.microsoft.com/office/drawing/2014/main" id="{5FB808EC-A840-EECE-AC71-DDA6C19A48A4}"/>
              </a:ext>
            </a:extLst>
          </p:cNvPr>
          <p:cNvSpPr txBox="1"/>
          <p:nvPr/>
        </p:nvSpPr>
        <p:spPr>
          <a:xfrm>
            <a:off x="1545068" y="1673678"/>
            <a:ext cx="8368392" cy="20867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lnSpc>
                <a:spcPct val="90000"/>
              </a:lnSpc>
              <a:buFont typeface="Arial"/>
              <a:buChar char="•"/>
            </a:pPr>
            <a:r>
              <a:rPr lang="en-US" sz="2400"/>
              <a:t>Rebranding of 'third space' pedagogy</a:t>
            </a:r>
          </a:p>
          <a:p>
            <a:pPr marL="342900" indent="-342900">
              <a:lnSpc>
                <a:spcPct val="90000"/>
              </a:lnSpc>
              <a:buFont typeface="Arial"/>
              <a:buChar char="•"/>
            </a:pPr>
            <a:r>
              <a:rPr lang="en-US" sz="2400"/>
              <a:t>Built from a rhizomatic/scaffold approach to student learning</a:t>
            </a:r>
          </a:p>
          <a:p>
            <a:pPr marL="342900" indent="-342900">
              <a:lnSpc>
                <a:spcPct val="90000"/>
              </a:lnSpc>
              <a:buFont typeface="Arial"/>
              <a:buChar char="•"/>
            </a:pPr>
            <a:r>
              <a:rPr lang="en-GB" sz="2400"/>
              <a:t>Characterised</a:t>
            </a:r>
            <a:r>
              <a:rPr lang="en-US" sz="2400"/>
              <a:t> by deliberate practice (demonstrative).</a:t>
            </a:r>
          </a:p>
          <a:p>
            <a:pPr marL="342900" indent="-342900">
              <a:lnSpc>
                <a:spcPct val="90000"/>
              </a:lnSpc>
              <a:buFont typeface="Arial"/>
              <a:buChar char="•"/>
            </a:pPr>
            <a:r>
              <a:rPr lang="en-US" sz="2400"/>
              <a:t>Technical career pathways (Staff development/Innovation)</a:t>
            </a:r>
          </a:p>
          <a:p>
            <a:pPr marL="342900" indent="-342900">
              <a:lnSpc>
                <a:spcPct val="90000"/>
              </a:lnSpc>
              <a:buFont typeface="Arial"/>
              <a:buChar char="•"/>
            </a:pPr>
            <a:r>
              <a:rPr lang="en-US" sz="2400"/>
              <a:t>Community teaching practice (Staff retention/Sustainability)</a:t>
            </a:r>
          </a:p>
          <a:p>
            <a:pPr marL="342900" indent="-342900">
              <a:lnSpc>
                <a:spcPct val="90000"/>
              </a:lnSpc>
              <a:buFont typeface="Arial"/>
              <a:buChar char="•"/>
            </a:pPr>
            <a:r>
              <a:rPr lang="en-US" sz="2400"/>
              <a:t>Democratic leadership. (Staff Moral/ workplace engagement)</a:t>
            </a:r>
          </a:p>
        </p:txBody>
      </p:sp>
      <p:sp>
        <p:nvSpPr>
          <p:cNvPr id="2" name="TextBox 1">
            <a:extLst>
              <a:ext uri="{FF2B5EF4-FFF2-40B4-BE49-F238E27FC236}">
                <a16:creationId xmlns:a16="http://schemas.microsoft.com/office/drawing/2014/main" id="{0AAF3ECC-7316-F13D-B027-96EA35736A4E}"/>
              </a:ext>
            </a:extLst>
          </p:cNvPr>
          <p:cNvSpPr txBox="1"/>
          <p:nvPr/>
        </p:nvSpPr>
        <p:spPr>
          <a:xfrm>
            <a:off x="1314450" y="5114925"/>
            <a:ext cx="8904445" cy="840230"/>
          </a:xfrm>
          <a:prstGeom prst="rect">
            <a:avLst/>
          </a:prstGeom>
          <a:noFill/>
        </p:spPr>
        <p:txBody>
          <a:bodyPr wrap="square" rtlCol="0">
            <a:spAutoFit/>
          </a:bodyPr>
          <a:lstStyle/>
          <a:p>
            <a:pPr>
              <a:lnSpc>
                <a:spcPct val="90000"/>
              </a:lnSpc>
            </a:pPr>
            <a:r>
              <a:rPr lang="en-GB" sz="1800" kern="0" dirty="0">
                <a:effectLst/>
                <a:latin typeface="Arial Nova" panose="020B0504020202020204" pitchFamily="34" charset="0"/>
                <a:ea typeface="Times New Roman" panose="02020603050405020304" pitchFamily="18" charset="0"/>
              </a:rPr>
              <a:t>“This was particularly striking for activities such as designing lesson plans and course curricula, for which creative arts technicians were more than twice as likely to be involved.”</a:t>
            </a:r>
            <a:r>
              <a:rPr lang="en-US" kern="0" dirty="0">
                <a:latin typeface="Arial Nova" panose="020B0504020202020204" pitchFamily="34" charset="0"/>
                <a:ea typeface="Times New Roman" panose="02020603050405020304" pitchFamily="18" charset="0"/>
              </a:rPr>
              <a:t> </a:t>
            </a:r>
            <a:r>
              <a:rPr lang="en-US" sz="1800" kern="0" dirty="0">
                <a:effectLst/>
                <a:latin typeface="Arial Nova" panose="020B0504020202020204" pitchFamily="34" charset="0"/>
                <a:ea typeface="Times New Roman" panose="02020603050405020304" pitchFamily="18" charset="0"/>
              </a:rPr>
              <a:t>Wragg, Harris, Noyes and Vere 2022</a:t>
            </a:r>
            <a:endParaRPr lang="en-GB" sz="2400" dirty="0">
              <a:latin typeface="Arial Nova" panose="020B0504020202020204" pitchFamily="34" charset="0"/>
            </a:endParaRPr>
          </a:p>
        </p:txBody>
      </p:sp>
    </p:spTree>
    <p:extLst>
      <p:ext uri="{BB962C8B-B14F-4D97-AF65-F5344CB8AC3E}">
        <p14:creationId xmlns:p14="http://schemas.microsoft.com/office/powerpoint/2010/main" val="26278357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96B0FB-3883-3544-F2E1-8009B8759343}"/>
              </a:ext>
            </a:extLst>
          </p:cNvPr>
          <p:cNvSpPr>
            <a:spLocks noGrp="1"/>
          </p:cNvSpPr>
          <p:nvPr>
            <p:ph sz="half" idx="1"/>
          </p:nvPr>
        </p:nvSpPr>
        <p:spPr>
          <a:xfrm>
            <a:off x="847072" y="1643743"/>
            <a:ext cx="10868019" cy="1665515"/>
          </a:xfrm>
        </p:spPr>
        <p:txBody>
          <a:bodyPr vert="horz" lIns="91440" tIns="45720" rIns="91440" bIns="45720" rtlCol="0" anchor="t">
            <a:normAutofit/>
          </a:bodyPr>
          <a:lstStyle/>
          <a:p>
            <a:r>
              <a:rPr lang="en-US" sz="2200"/>
              <a:t>The reasoning behind this project is due to the barriers that are in place with technical positions and opportunities, even with the </a:t>
            </a:r>
            <a:r>
              <a:rPr lang="en-US" sz="2200" err="1"/>
              <a:t>PgCert</a:t>
            </a:r>
            <a:r>
              <a:rPr lang="en-US" sz="2200"/>
              <a:t> course, the focus is clearly on setting the Academic perspective and with lived experiences from staff and myself we are innovating a change to the system to gain respect and equal opportunity in the workplace.</a:t>
            </a:r>
          </a:p>
        </p:txBody>
      </p:sp>
      <p:sp>
        <p:nvSpPr>
          <p:cNvPr id="8" name="Content Placeholder 3">
            <a:extLst>
              <a:ext uri="{FF2B5EF4-FFF2-40B4-BE49-F238E27FC236}">
                <a16:creationId xmlns:a16="http://schemas.microsoft.com/office/drawing/2014/main" id="{8B844A08-19D5-A72F-144B-A7C32BE6D100}"/>
              </a:ext>
            </a:extLst>
          </p:cNvPr>
          <p:cNvSpPr>
            <a:spLocks noGrp="1"/>
          </p:cNvSpPr>
          <p:nvPr>
            <p:ph sz="half" idx="2"/>
          </p:nvPr>
        </p:nvSpPr>
        <p:spPr>
          <a:xfrm>
            <a:off x="847072" y="3657601"/>
            <a:ext cx="10868020" cy="2970963"/>
          </a:xfrm>
        </p:spPr>
        <p:txBody>
          <a:bodyPr vert="horz" lIns="91440" tIns="45720" rIns="91440" bIns="45720" rtlCol="0" anchor="t">
            <a:noAutofit/>
          </a:bodyPr>
          <a:lstStyle/>
          <a:p>
            <a:r>
              <a:rPr lang="en-US" dirty="0">
                <a:latin typeface="Helvetica"/>
                <a:cs typeface="Helvetica"/>
              </a:rPr>
              <a:t>“</a:t>
            </a:r>
            <a:r>
              <a:rPr lang="en-US" sz="1800" dirty="0">
                <a:latin typeface="Helvetica"/>
                <a:cs typeface="Helvetica"/>
              </a:rPr>
              <a:t>We are mainly valued by students constantly, but never from anyone else. The job of the technician is always backstage, as it should be, but it would be nice to be supported and valued. When I say valued, [that] means professionally valued, not just receiving the odd email saying “well done to all”. (Technician A)” Clare Sams 2016</a:t>
            </a:r>
            <a:endParaRPr lang="en-US" sz="1800" dirty="0"/>
          </a:p>
          <a:p>
            <a:r>
              <a:rPr lang="en-US" sz="2000" dirty="0">
                <a:latin typeface="Arial Nova"/>
              </a:rPr>
              <a:t>“For technicians with aspirations to transition their own careers to academia the message of this study appears to be: excel as a technician; engage with professional development activities; earn the academic credentials on offer; collaborate with academic colleagues; and continue with your own practice and gain research insights” Tim Savage 2018.</a:t>
            </a:r>
            <a:endParaRPr lang="en-US" dirty="0"/>
          </a:p>
        </p:txBody>
      </p:sp>
      <p:sp>
        <p:nvSpPr>
          <p:cNvPr id="5" name="Title 4">
            <a:extLst>
              <a:ext uri="{FF2B5EF4-FFF2-40B4-BE49-F238E27FC236}">
                <a16:creationId xmlns:a16="http://schemas.microsoft.com/office/drawing/2014/main" id="{E8D116B8-B493-417E-9508-6BAD86D7D949}"/>
              </a:ext>
            </a:extLst>
          </p:cNvPr>
          <p:cNvSpPr>
            <a:spLocks noGrp="1"/>
          </p:cNvSpPr>
          <p:nvPr>
            <p:ph type="title"/>
          </p:nvPr>
        </p:nvSpPr>
        <p:spPr/>
        <p:txBody>
          <a:bodyPr/>
          <a:lstStyle/>
          <a:p>
            <a:r>
              <a:rPr lang="en-US"/>
              <a:t>Rationale: 'Broken windows'</a:t>
            </a:r>
          </a:p>
        </p:txBody>
      </p:sp>
    </p:spTree>
    <p:extLst>
      <p:ext uri="{BB962C8B-B14F-4D97-AF65-F5344CB8AC3E}">
        <p14:creationId xmlns:p14="http://schemas.microsoft.com/office/powerpoint/2010/main" val="3251062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5A6B408-49C7-49EE-F02C-FEFEF739E1AA}"/>
              </a:ext>
            </a:extLst>
          </p:cNvPr>
          <p:cNvSpPr txBox="1"/>
          <p:nvPr/>
        </p:nvSpPr>
        <p:spPr>
          <a:xfrm>
            <a:off x="1466534" y="1880297"/>
            <a:ext cx="9255755" cy="20867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90000"/>
              </a:lnSpc>
            </a:pPr>
            <a:r>
              <a:rPr lang="en-US" sz="2400" dirty="0"/>
              <a:t>"UAL needs an academic workforce with the different skills to deliver teaching, research and knowledge exchange. The academic Career Pathways project is designed to </a:t>
            </a:r>
            <a:r>
              <a:rPr lang="en-US" sz="2400" dirty="0" err="1"/>
              <a:t>recognise</a:t>
            </a:r>
            <a:r>
              <a:rPr lang="en-US" sz="2400" dirty="0"/>
              <a:t>, develop and reward careers in these mission areas."</a:t>
            </a:r>
            <a:endParaRPr lang="en-US" dirty="0"/>
          </a:p>
          <a:p>
            <a:pPr>
              <a:lnSpc>
                <a:spcPct val="90000"/>
              </a:lnSpc>
            </a:pPr>
            <a:br>
              <a:rPr lang="en-US" sz="2400" dirty="0"/>
            </a:br>
            <a:r>
              <a:rPr lang="en-US" sz="2400" dirty="0"/>
              <a:t>Taken from the UAL Canvas Website: Academic career pathways.</a:t>
            </a:r>
            <a:endParaRPr lang="en-US" dirty="0"/>
          </a:p>
        </p:txBody>
      </p:sp>
    </p:spTree>
    <p:extLst>
      <p:ext uri="{BB962C8B-B14F-4D97-AF65-F5344CB8AC3E}">
        <p14:creationId xmlns:p14="http://schemas.microsoft.com/office/powerpoint/2010/main" val="3847750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131FB9B9-42A5-2CEB-4AFE-39A514AE7C0E}"/>
              </a:ext>
            </a:extLst>
          </p:cNvPr>
          <p:cNvSpPr>
            <a:spLocks noGrp="1"/>
          </p:cNvSpPr>
          <p:nvPr>
            <p:ph type="ctrTitle"/>
          </p:nvPr>
        </p:nvSpPr>
        <p:spPr>
          <a:xfrm>
            <a:off x="1064924" y="914400"/>
            <a:ext cx="9144000" cy="326572"/>
          </a:xfrm>
        </p:spPr>
        <p:txBody>
          <a:bodyPr/>
          <a:lstStyle/>
          <a:p>
            <a:r>
              <a:rPr lang="en-US"/>
              <a:t>Research methods</a:t>
            </a:r>
          </a:p>
        </p:txBody>
      </p:sp>
      <p:sp>
        <p:nvSpPr>
          <p:cNvPr id="10" name="Content Placeholder 2">
            <a:extLst>
              <a:ext uri="{FF2B5EF4-FFF2-40B4-BE49-F238E27FC236}">
                <a16:creationId xmlns:a16="http://schemas.microsoft.com/office/drawing/2014/main" id="{13C445D7-DB7F-F423-84DB-900167BE8F26}"/>
              </a:ext>
            </a:extLst>
          </p:cNvPr>
          <p:cNvSpPr>
            <a:spLocks noGrp="1"/>
          </p:cNvSpPr>
          <p:nvPr>
            <p:ph type="subTitle" idx="1"/>
          </p:nvPr>
        </p:nvSpPr>
        <p:spPr>
          <a:xfrm>
            <a:off x="1021353" y="1513114"/>
            <a:ext cx="4786957" cy="2982685"/>
          </a:xfrm>
        </p:spPr>
        <p:txBody>
          <a:bodyPr vert="horz" lIns="91440" tIns="45720" rIns="91440" bIns="45720" rtlCol="0" anchor="t">
            <a:normAutofit lnSpcReduction="10000"/>
          </a:bodyPr>
          <a:lstStyle/>
          <a:p>
            <a:pPr marL="342900" indent="-342900">
              <a:buChar char="•"/>
            </a:pPr>
            <a:r>
              <a:rPr lang="en-US">
                <a:latin typeface="Arial Nova"/>
              </a:rPr>
              <a:t>Autoethnographic experiences</a:t>
            </a:r>
            <a:br>
              <a:rPr lang="en-US">
                <a:latin typeface="Arial Nova"/>
              </a:rPr>
            </a:br>
            <a:endParaRPr lang="en-US"/>
          </a:p>
          <a:p>
            <a:pPr marL="342900" indent="-342900">
              <a:buChar char="•"/>
            </a:pPr>
            <a:r>
              <a:rPr lang="en-US">
                <a:latin typeface="Arial Nova"/>
              </a:rPr>
              <a:t>Qualitative Research methods</a:t>
            </a:r>
            <a:br>
              <a:rPr lang="en-US">
                <a:latin typeface="Arial Nova"/>
              </a:rPr>
            </a:br>
            <a:endParaRPr lang="en-US">
              <a:latin typeface="Arial Nova"/>
            </a:endParaRPr>
          </a:p>
          <a:p>
            <a:pPr marL="342900" indent="-342900">
              <a:buChar char="•"/>
            </a:pPr>
            <a:r>
              <a:rPr lang="en-US">
                <a:latin typeface="Arial Nova"/>
              </a:rPr>
              <a:t>Thematic analysis</a:t>
            </a:r>
            <a:br>
              <a:rPr lang="en-US">
                <a:latin typeface="Arial Nova"/>
              </a:rPr>
            </a:br>
            <a:endParaRPr lang="en-US">
              <a:latin typeface="Arial Nova"/>
            </a:endParaRPr>
          </a:p>
          <a:p>
            <a:pPr marL="342900" indent="-342900">
              <a:buChar char="•"/>
            </a:pPr>
            <a:r>
              <a:rPr lang="en-US">
                <a:latin typeface="Arial Nova"/>
              </a:rPr>
              <a:t>Deductive codex </a:t>
            </a:r>
            <a:br>
              <a:rPr lang="en-US">
                <a:latin typeface="Arial Nova"/>
              </a:rPr>
            </a:br>
            <a:endParaRPr lang="en-US">
              <a:latin typeface="Arial Nova"/>
            </a:endParaRPr>
          </a:p>
          <a:p>
            <a:pPr marL="342900" indent="-342900">
              <a:buChar char="•"/>
            </a:pPr>
            <a:r>
              <a:rPr lang="en-US">
                <a:latin typeface="Arial Nova"/>
              </a:rPr>
              <a:t>Reflection trajectory </a:t>
            </a:r>
          </a:p>
        </p:txBody>
      </p:sp>
      <p:sp>
        <p:nvSpPr>
          <p:cNvPr id="12" name="Content Placeholder 3">
            <a:extLst>
              <a:ext uri="{FF2B5EF4-FFF2-40B4-BE49-F238E27FC236}">
                <a16:creationId xmlns:a16="http://schemas.microsoft.com/office/drawing/2014/main" id="{88DBEF04-42CA-9B5E-E288-9F5AA65E0D13}"/>
              </a:ext>
            </a:extLst>
          </p:cNvPr>
          <p:cNvSpPr>
            <a:spLocks noGrp="1"/>
          </p:cNvSpPr>
          <p:nvPr>
            <p:ph sz="half" idx="4294967295"/>
          </p:nvPr>
        </p:nvSpPr>
        <p:spPr>
          <a:xfrm>
            <a:off x="6462112" y="1567543"/>
            <a:ext cx="4419600" cy="4267200"/>
          </a:xfrm>
        </p:spPr>
        <p:txBody>
          <a:bodyPr vert="horz" lIns="91440" tIns="45720" rIns="91440" bIns="45720" rtlCol="0" anchor="t">
            <a:normAutofit/>
          </a:bodyPr>
          <a:lstStyle/>
          <a:p>
            <a:r>
              <a:rPr lang="en-US" dirty="0">
                <a:latin typeface="Arial Nova"/>
              </a:rPr>
              <a:t>Topical narrative extract</a:t>
            </a:r>
          </a:p>
          <a:p>
            <a:r>
              <a:rPr lang="en-US" dirty="0">
                <a:latin typeface="Arial Nova"/>
              </a:rPr>
              <a:t>Focus group (live in person)</a:t>
            </a:r>
          </a:p>
          <a:p>
            <a:r>
              <a:rPr lang="en-US" dirty="0">
                <a:latin typeface="Arial Nova"/>
              </a:rPr>
              <a:t>Forum/Survey</a:t>
            </a:r>
          </a:p>
          <a:p>
            <a:r>
              <a:rPr lang="en-US" dirty="0">
                <a:latin typeface="Arial Nova"/>
              </a:rPr>
              <a:t>Abductive future?</a:t>
            </a:r>
          </a:p>
        </p:txBody>
      </p:sp>
    </p:spTree>
    <p:extLst>
      <p:ext uri="{BB962C8B-B14F-4D97-AF65-F5344CB8AC3E}">
        <p14:creationId xmlns:p14="http://schemas.microsoft.com/office/powerpoint/2010/main" val="188107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603" y="274638"/>
            <a:ext cx="10058976" cy="1020762"/>
          </a:xfrm>
        </p:spPr>
        <p:txBody>
          <a:bodyPr/>
          <a:lstStyle/>
          <a:p>
            <a:r>
              <a:rPr lang="en-US"/>
              <a:t>What are 'Third Space' Educators (TSEs)?</a:t>
            </a:r>
          </a:p>
        </p:txBody>
      </p:sp>
      <p:pic>
        <p:nvPicPr>
          <p:cNvPr id="7" name="Picture 6" descr="A diagram of a diagram of space&#10;&#10;Description automatically generated">
            <a:extLst>
              <a:ext uri="{FF2B5EF4-FFF2-40B4-BE49-F238E27FC236}">
                <a16:creationId xmlns:a16="http://schemas.microsoft.com/office/drawing/2014/main" id="{53855112-2D2A-C3AD-8623-5307FE72EB6D}"/>
              </a:ext>
            </a:extLst>
          </p:cNvPr>
          <p:cNvPicPr>
            <a:picLocks noChangeAspect="1"/>
          </p:cNvPicPr>
          <p:nvPr/>
        </p:nvPicPr>
        <p:blipFill>
          <a:blip r:embed="rId3"/>
          <a:stretch>
            <a:fillRect/>
          </a:stretch>
        </p:blipFill>
        <p:spPr>
          <a:xfrm>
            <a:off x="698489" y="1779134"/>
            <a:ext cx="4958859" cy="2532290"/>
          </a:xfrm>
          <a:prstGeom prst="rect">
            <a:avLst/>
          </a:prstGeom>
        </p:spPr>
      </p:pic>
      <p:sp>
        <p:nvSpPr>
          <p:cNvPr id="8" name="TextBox 7">
            <a:extLst>
              <a:ext uri="{FF2B5EF4-FFF2-40B4-BE49-F238E27FC236}">
                <a16:creationId xmlns:a16="http://schemas.microsoft.com/office/drawing/2014/main" id="{A81DE6FB-8430-3526-2FC5-A9C5F5CE63FD}"/>
              </a:ext>
            </a:extLst>
          </p:cNvPr>
          <p:cNvSpPr txBox="1"/>
          <p:nvPr/>
        </p:nvSpPr>
        <p:spPr>
          <a:xfrm>
            <a:off x="5932714" y="1877785"/>
            <a:ext cx="5619750"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90000"/>
              </a:lnSpc>
            </a:pPr>
            <a:r>
              <a:rPr lang="en-US" sz="2000">
                <a:latin typeface="Arial Nova"/>
                <a:ea typeface="+mn-lt"/>
                <a:cs typeface="+mn-lt"/>
              </a:rPr>
              <a:t>"The shifting boundaries between academic and technical camps are under-researched. Arguably most relevant is Whitchurch’s concept of a ‘third space’ (2008) located between camps in which a new type of boundary-crossing hybrid HE worker resides. Figure 1 visualizes Whitchurch’s third space as a Venn diagram. " Tim Savage 2018</a:t>
            </a:r>
            <a:endParaRPr lang="en-US" sz="2000">
              <a:latin typeface="Arial Nova"/>
            </a:endParaRPr>
          </a:p>
        </p:txBody>
      </p:sp>
      <p:sp>
        <p:nvSpPr>
          <p:cNvPr id="3" name="Rectangle: Rounded Corners 2">
            <a:extLst>
              <a:ext uri="{FF2B5EF4-FFF2-40B4-BE49-F238E27FC236}">
                <a16:creationId xmlns:a16="http://schemas.microsoft.com/office/drawing/2014/main" id="{6D1E99AA-C9BB-85BC-A5AA-B00592593093}"/>
              </a:ext>
            </a:extLst>
          </p:cNvPr>
          <p:cNvSpPr/>
          <p:nvPr/>
        </p:nvSpPr>
        <p:spPr>
          <a:xfrm>
            <a:off x="463225" y="4669972"/>
            <a:ext cx="1655097" cy="609600"/>
          </a:xfrm>
          <a:prstGeom prst="roundRect">
            <a:avLst/>
          </a:prstGeom>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Pracademic</a:t>
            </a:r>
          </a:p>
        </p:txBody>
      </p:sp>
      <p:sp>
        <p:nvSpPr>
          <p:cNvPr id="4" name="Rectangle: Rounded Corners 3">
            <a:extLst>
              <a:ext uri="{FF2B5EF4-FFF2-40B4-BE49-F238E27FC236}">
                <a16:creationId xmlns:a16="http://schemas.microsoft.com/office/drawing/2014/main" id="{72A6C7D9-F1CE-8F58-391D-4C7A0329F243}"/>
              </a:ext>
            </a:extLst>
          </p:cNvPr>
          <p:cNvSpPr/>
          <p:nvPr/>
        </p:nvSpPr>
        <p:spPr>
          <a:xfrm>
            <a:off x="2216317" y="4669971"/>
            <a:ext cx="1655097" cy="609600"/>
          </a:xfrm>
          <a:prstGeom prst="roundRect">
            <a:avLst/>
          </a:prstGeom>
          <a:ln>
            <a:miter lim="800000"/>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t>Tech-</a:t>
            </a:r>
            <a:r>
              <a:rPr lang="en-US" err="1"/>
              <a:t>ademic</a:t>
            </a:r>
          </a:p>
        </p:txBody>
      </p:sp>
      <p:sp>
        <p:nvSpPr>
          <p:cNvPr id="5" name="Rectangle: Rounded Corners 4">
            <a:extLst>
              <a:ext uri="{FF2B5EF4-FFF2-40B4-BE49-F238E27FC236}">
                <a16:creationId xmlns:a16="http://schemas.microsoft.com/office/drawing/2014/main" id="{2FC51AE9-E53C-A45B-F39D-BF0B0E79ACE0}"/>
              </a:ext>
            </a:extLst>
          </p:cNvPr>
          <p:cNvSpPr/>
          <p:nvPr/>
        </p:nvSpPr>
        <p:spPr>
          <a:xfrm>
            <a:off x="3979116" y="4669971"/>
            <a:ext cx="1655097" cy="609600"/>
          </a:xfrm>
          <a:prstGeom prst="roundRect">
            <a:avLst/>
          </a:prstGeom>
          <a:ln>
            <a:miter lim="800000"/>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t>Reflective Practitioner</a:t>
            </a:r>
          </a:p>
        </p:txBody>
      </p:sp>
      <p:sp>
        <p:nvSpPr>
          <p:cNvPr id="6" name="Rectangle: Rounded Corners 5">
            <a:extLst>
              <a:ext uri="{FF2B5EF4-FFF2-40B4-BE49-F238E27FC236}">
                <a16:creationId xmlns:a16="http://schemas.microsoft.com/office/drawing/2014/main" id="{E69E9A75-566D-D107-100C-C63DCC3B936E}"/>
              </a:ext>
            </a:extLst>
          </p:cNvPr>
          <p:cNvSpPr/>
          <p:nvPr/>
        </p:nvSpPr>
        <p:spPr>
          <a:xfrm>
            <a:off x="5740733" y="4669971"/>
            <a:ext cx="2265082" cy="609600"/>
          </a:xfrm>
          <a:prstGeom prst="roundRect">
            <a:avLst/>
          </a:prstGeom>
          <a:ln>
            <a:miter lim="800000"/>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t>Instructional practitioner (online)</a:t>
            </a:r>
          </a:p>
        </p:txBody>
      </p:sp>
      <p:sp>
        <p:nvSpPr>
          <p:cNvPr id="9" name="Rectangle: Rounded Corners 8">
            <a:extLst>
              <a:ext uri="{FF2B5EF4-FFF2-40B4-BE49-F238E27FC236}">
                <a16:creationId xmlns:a16="http://schemas.microsoft.com/office/drawing/2014/main" id="{62A618F1-E3AC-3B2C-523C-B7653E8C7CF2}"/>
              </a:ext>
            </a:extLst>
          </p:cNvPr>
          <p:cNvSpPr/>
          <p:nvPr/>
        </p:nvSpPr>
        <p:spPr>
          <a:xfrm>
            <a:off x="8126124" y="4669970"/>
            <a:ext cx="1851163" cy="609600"/>
          </a:xfrm>
          <a:prstGeom prst="roundRect">
            <a:avLst/>
          </a:prstGeom>
          <a:ln>
            <a:miter lim="800000"/>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t>Technical Tutor</a:t>
            </a:r>
          </a:p>
        </p:txBody>
      </p:sp>
      <p:sp>
        <p:nvSpPr>
          <p:cNvPr id="11" name="TextBox 10">
            <a:extLst>
              <a:ext uri="{FF2B5EF4-FFF2-40B4-BE49-F238E27FC236}">
                <a16:creationId xmlns:a16="http://schemas.microsoft.com/office/drawing/2014/main" id="{C8D44AF2-D354-C37A-70CA-B30C5F89B2EE}"/>
              </a:ext>
            </a:extLst>
          </p:cNvPr>
          <p:cNvSpPr txBox="1"/>
          <p:nvPr/>
        </p:nvSpPr>
        <p:spPr>
          <a:xfrm>
            <a:off x="840584" y="5472793"/>
            <a:ext cx="10302666"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90000"/>
              </a:lnSpc>
            </a:pPr>
            <a:r>
              <a:rPr lang="en-US" sz="2000">
                <a:latin typeface="Arial Nova"/>
                <a:ea typeface="+mn-lt"/>
                <a:cs typeface="+mn-lt"/>
              </a:rPr>
              <a:t>“Nurturing pracademics’ practice-informed teaching, professional values, networks and identities could </a:t>
            </a:r>
            <a:r>
              <a:rPr lang="en-GB" sz="2000">
                <a:latin typeface="Arial Nova"/>
                <a:ea typeface="+mn-lt"/>
                <a:cs typeface="+mn-lt"/>
              </a:rPr>
              <a:t>realise</a:t>
            </a:r>
            <a:r>
              <a:rPr lang="en-US" sz="2000">
                <a:latin typeface="Arial Nova"/>
                <a:ea typeface="+mn-lt"/>
                <a:cs typeface="+mn-lt"/>
              </a:rPr>
              <a:t> myriad benefits for the in individual, the student experience and the HEI.” Dickinson, Fowler and Griffiths 2020</a:t>
            </a:r>
            <a:endParaRPr lang="en-US" sz="2000">
              <a:latin typeface="Arial Nova"/>
            </a:endParaRPr>
          </a:p>
        </p:txBody>
      </p:sp>
      <p:sp>
        <p:nvSpPr>
          <p:cNvPr id="12" name="Rectangle: Rounded Corners 11">
            <a:extLst>
              <a:ext uri="{FF2B5EF4-FFF2-40B4-BE49-F238E27FC236}">
                <a16:creationId xmlns:a16="http://schemas.microsoft.com/office/drawing/2014/main" id="{A39EAAED-03E5-F4BD-D567-A9C7FCB0537F}"/>
              </a:ext>
            </a:extLst>
          </p:cNvPr>
          <p:cNvSpPr/>
          <p:nvPr/>
        </p:nvSpPr>
        <p:spPr>
          <a:xfrm>
            <a:off x="10092455" y="4669970"/>
            <a:ext cx="1687774" cy="609600"/>
          </a:xfrm>
          <a:prstGeom prst="roundRect">
            <a:avLst/>
          </a:prstGeom>
          <a:ln>
            <a:miter lim="800000"/>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t>Studio Tutor</a:t>
            </a:r>
          </a:p>
        </p:txBody>
      </p:sp>
    </p:spTree>
    <p:extLst>
      <p:ext uri="{BB962C8B-B14F-4D97-AF65-F5344CB8AC3E}">
        <p14:creationId xmlns:p14="http://schemas.microsoft.com/office/powerpoint/2010/main" val="4135151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9337" y="169131"/>
            <a:ext cx="9143998" cy="1020762"/>
          </a:xfrm>
        </p:spPr>
        <p:txBody>
          <a:bodyPr anchor="b">
            <a:normAutofit/>
          </a:bodyPr>
          <a:lstStyle/>
          <a:p>
            <a:r>
              <a:rPr lang="en-US" dirty="0"/>
              <a:t>The Focus Group / Post forum</a:t>
            </a:r>
          </a:p>
        </p:txBody>
      </p:sp>
      <p:sp>
        <p:nvSpPr>
          <p:cNvPr id="8" name="Text Placeholder 3">
            <a:extLst>
              <a:ext uri="{FF2B5EF4-FFF2-40B4-BE49-F238E27FC236}">
                <a16:creationId xmlns:a16="http://schemas.microsoft.com/office/drawing/2014/main" id="{F660AC5C-65F9-7D00-4E5C-13D34F96AB6A}"/>
              </a:ext>
            </a:extLst>
          </p:cNvPr>
          <p:cNvSpPr>
            <a:spLocks noGrp="1"/>
          </p:cNvSpPr>
          <p:nvPr>
            <p:ph type="body" sz="half" idx="4294967295"/>
          </p:nvPr>
        </p:nvSpPr>
        <p:spPr>
          <a:xfrm>
            <a:off x="5084763" y="2102350"/>
            <a:ext cx="6544529" cy="3739661"/>
          </a:xfrm>
        </p:spPr>
        <p:txBody>
          <a:bodyPr vert="horz" lIns="91440" tIns="45720" rIns="91440" bIns="45720" rtlCol="0" anchor="b">
            <a:noAutofit/>
          </a:bodyPr>
          <a:lstStyle/>
          <a:p>
            <a:pPr marL="285750" indent="-285750">
              <a:buChar char="•"/>
            </a:pPr>
            <a:endParaRPr lang="en-US" sz="1800" dirty="0">
              <a:latin typeface="Arial Nova"/>
            </a:endParaRPr>
          </a:p>
          <a:p>
            <a:pPr marL="285750" indent="-285750">
              <a:buChar char="•"/>
            </a:pPr>
            <a:endParaRPr lang="en-US" sz="1800" dirty="0">
              <a:latin typeface="Arial Nova"/>
            </a:endParaRPr>
          </a:p>
          <a:p>
            <a:pPr marL="285750" indent="-285750">
              <a:buChar char="•"/>
            </a:pPr>
            <a:r>
              <a:rPr lang="en-US" sz="1800" dirty="0">
                <a:latin typeface="Arial Nova"/>
              </a:rPr>
              <a:t>Democratic discussion</a:t>
            </a:r>
          </a:p>
          <a:p>
            <a:pPr marL="285750" indent="-285750">
              <a:buChar char="•"/>
            </a:pPr>
            <a:r>
              <a:rPr lang="en-US" sz="1800" dirty="0">
                <a:latin typeface="Arial Nova"/>
              </a:rPr>
              <a:t>Challenging third space pedagogy</a:t>
            </a:r>
          </a:p>
          <a:p>
            <a:pPr marL="285750" indent="-285750">
              <a:buChar char="•"/>
            </a:pPr>
            <a:r>
              <a:rPr lang="en-US" sz="1800" dirty="0">
                <a:latin typeface="Arial Nova"/>
              </a:rPr>
              <a:t>Empathy relation with other technical insights.</a:t>
            </a:r>
          </a:p>
          <a:p>
            <a:pPr marL="285750" indent="-285750">
              <a:buChar char="•"/>
            </a:pPr>
            <a:r>
              <a:rPr lang="en-US" sz="1800" dirty="0">
                <a:latin typeface="Arial Nova"/>
              </a:rPr>
              <a:t>Breaking down lvl4 job roles and responsibilities </a:t>
            </a:r>
          </a:p>
          <a:p>
            <a:pPr marL="285750" indent="-285750">
              <a:buChar char="•"/>
            </a:pPr>
            <a:r>
              <a:rPr lang="en-US" sz="1800" dirty="0">
                <a:latin typeface="Arial Nova"/>
              </a:rPr>
              <a:t>Relating job roles to teaching, KE or Research.</a:t>
            </a:r>
          </a:p>
          <a:p>
            <a:pPr marL="285750" indent="-285750">
              <a:buChar char="•"/>
            </a:pPr>
            <a:r>
              <a:rPr lang="en-US" sz="1800" dirty="0">
                <a:latin typeface="Arial Nova"/>
              </a:rPr>
              <a:t>Community discussion on the missing technical pillars.</a:t>
            </a:r>
          </a:p>
          <a:p>
            <a:pPr marL="285750" indent="-285750">
              <a:buChar char="•"/>
            </a:pPr>
            <a:r>
              <a:rPr lang="en-US" sz="1800" dirty="0">
                <a:latin typeface="Arial Nova"/>
              </a:rPr>
              <a:t>Forum to allow time to digest the conversation.</a:t>
            </a:r>
          </a:p>
          <a:p>
            <a:pPr marL="285750" indent="-285750">
              <a:buChar char="•"/>
            </a:pPr>
            <a:r>
              <a:rPr lang="en-US" sz="1800" dirty="0">
                <a:latin typeface="Arial Nova"/>
              </a:rPr>
              <a:t>16 participants</a:t>
            </a:r>
          </a:p>
          <a:p>
            <a:pPr marL="285750" indent="-285750">
              <a:buChar char="•"/>
            </a:pPr>
            <a:endParaRPr lang="en-US" dirty="0"/>
          </a:p>
        </p:txBody>
      </p:sp>
      <p:pic>
        <p:nvPicPr>
          <p:cNvPr id="3" name="Picture 2" descr="A group of orange and white papers&#10;&#10;Description automatically generated">
            <a:extLst>
              <a:ext uri="{FF2B5EF4-FFF2-40B4-BE49-F238E27FC236}">
                <a16:creationId xmlns:a16="http://schemas.microsoft.com/office/drawing/2014/main" id="{CFDE5DC7-BB53-5B66-43BF-EA087B129C81}"/>
              </a:ext>
            </a:extLst>
          </p:cNvPr>
          <p:cNvPicPr>
            <a:picLocks noChangeAspect="1"/>
          </p:cNvPicPr>
          <p:nvPr/>
        </p:nvPicPr>
        <p:blipFill>
          <a:blip r:embed="rId3"/>
          <a:stretch>
            <a:fillRect/>
          </a:stretch>
        </p:blipFill>
        <p:spPr>
          <a:xfrm>
            <a:off x="1075624" y="1711569"/>
            <a:ext cx="3780912" cy="3606788"/>
          </a:xfrm>
          <a:prstGeom prst="rect">
            <a:avLst/>
          </a:prstGeom>
          <a:noFill/>
        </p:spPr>
      </p:pic>
    </p:spTree>
    <p:extLst>
      <p:ext uri="{BB962C8B-B14F-4D97-AF65-F5344CB8AC3E}">
        <p14:creationId xmlns:p14="http://schemas.microsoft.com/office/powerpoint/2010/main" val="2215894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a:t>The Forum:</a:t>
            </a:r>
            <a:r>
              <a:rPr lang="en-US"/>
              <a:t> </a:t>
            </a:r>
          </a:p>
        </p:txBody>
      </p:sp>
      <p:pic>
        <p:nvPicPr>
          <p:cNvPr id="3" name="Content Placeholder 2" descr="A green and red pie chart&#10;&#10;Description automatically generated">
            <a:extLst>
              <a:ext uri="{FF2B5EF4-FFF2-40B4-BE49-F238E27FC236}">
                <a16:creationId xmlns:a16="http://schemas.microsoft.com/office/drawing/2014/main" id="{1D9B6064-A6FA-200D-3C5F-1AD94150EA43}"/>
              </a:ext>
            </a:extLst>
          </p:cNvPr>
          <p:cNvPicPr>
            <a:picLocks noGrp="1" noChangeAspect="1"/>
          </p:cNvPicPr>
          <p:nvPr>
            <p:ph idx="1"/>
          </p:nvPr>
        </p:nvPicPr>
        <p:blipFill>
          <a:blip r:embed="rId3"/>
          <a:stretch>
            <a:fillRect/>
          </a:stretch>
        </p:blipFill>
        <p:spPr>
          <a:xfrm>
            <a:off x="4564266" y="3875233"/>
            <a:ext cx="6095093" cy="2188190"/>
          </a:xfrm>
        </p:spPr>
      </p:pic>
      <p:sp>
        <p:nvSpPr>
          <p:cNvPr id="4" name="Text Placeholder 3"/>
          <p:cNvSpPr>
            <a:spLocks noGrp="1"/>
          </p:cNvSpPr>
          <p:nvPr>
            <p:ph type="body" sz="half" idx="2"/>
          </p:nvPr>
        </p:nvSpPr>
        <p:spPr>
          <a:xfrm>
            <a:off x="1522413" y="1415143"/>
            <a:ext cx="2743200" cy="4757057"/>
          </a:xfrm>
        </p:spPr>
        <p:txBody>
          <a:bodyPr>
            <a:normAutofit/>
          </a:bodyPr>
          <a:lstStyle/>
          <a:p>
            <a:pPr marL="285750" indent="-285750">
              <a:buChar char="•"/>
            </a:pPr>
            <a:r>
              <a:rPr lang="en-US"/>
              <a:t>10 participants out of 16</a:t>
            </a:r>
          </a:p>
          <a:p>
            <a:pPr marL="285750" indent="-285750">
              <a:buChar char="•"/>
            </a:pPr>
            <a:r>
              <a:rPr lang="en-US"/>
              <a:t>14 Questions, further carried on from the focus group.</a:t>
            </a:r>
          </a:p>
          <a:p>
            <a:pPr marL="285750" indent="-285750">
              <a:buChar char="•"/>
            </a:pPr>
            <a:r>
              <a:rPr lang="en-US"/>
              <a:t>Section 1: Technical pedagogy.</a:t>
            </a:r>
          </a:p>
          <a:p>
            <a:pPr marL="285750" indent="-285750">
              <a:buChar char="•"/>
            </a:pPr>
            <a:r>
              <a:rPr lang="en-US"/>
              <a:t>Section 2: Technical Career plans</a:t>
            </a:r>
          </a:p>
          <a:p>
            <a:pPr marL="285750" indent="-285750">
              <a:buChar char="•"/>
            </a:pPr>
            <a:r>
              <a:rPr lang="en-US"/>
              <a:t>Range of multiple choice and long written answers.</a:t>
            </a:r>
          </a:p>
          <a:p>
            <a:pPr marL="285750" indent="-285750">
              <a:buChar char="•"/>
            </a:pPr>
            <a:r>
              <a:rPr lang="en-US"/>
              <a:t>'Other' Responses option to add to the research.</a:t>
            </a:r>
          </a:p>
          <a:p>
            <a:pPr marL="285750" indent="-285750">
              <a:buChar char="•"/>
            </a:pPr>
            <a:r>
              <a:rPr lang="en-US"/>
              <a:t>Simple to complex structure. </a:t>
            </a:r>
          </a:p>
          <a:p>
            <a:pPr marL="285750" indent="-285750">
              <a:buChar char="•"/>
            </a:pPr>
            <a:endParaRPr lang="en-US"/>
          </a:p>
        </p:txBody>
      </p:sp>
      <p:pic>
        <p:nvPicPr>
          <p:cNvPr id="5" name="Picture 4">
            <a:extLst>
              <a:ext uri="{FF2B5EF4-FFF2-40B4-BE49-F238E27FC236}">
                <a16:creationId xmlns:a16="http://schemas.microsoft.com/office/drawing/2014/main" id="{959658C6-F30F-C8ED-8A3B-BBBFB8DA05E2}"/>
              </a:ext>
            </a:extLst>
          </p:cNvPr>
          <p:cNvPicPr>
            <a:picLocks noChangeAspect="1"/>
          </p:cNvPicPr>
          <p:nvPr/>
        </p:nvPicPr>
        <p:blipFill>
          <a:blip r:embed="rId4"/>
          <a:stretch>
            <a:fillRect/>
          </a:stretch>
        </p:blipFill>
        <p:spPr>
          <a:xfrm>
            <a:off x="4571831" y="705601"/>
            <a:ext cx="6095093" cy="2725371"/>
          </a:xfrm>
          <a:prstGeom prst="rect">
            <a:avLst/>
          </a:prstGeom>
        </p:spPr>
      </p:pic>
    </p:spTree>
    <p:extLst>
      <p:ext uri="{BB962C8B-B14F-4D97-AF65-F5344CB8AC3E}">
        <p14:creationId xmlns:p14="http://schemas.microsoft.com/office/powerpoint/2010/main" val="1797304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24" y="385321"/>
            <a:ext cx="10169181" cy="1020762"/>
          </a:xfrm>
        </p:spPr>
        <p:txBody>
          <a:bodyPr/>
          <a:lstStyle/>
          <a:p>
            <a:r>
              <a:rPr lang="en-US" u="sng"/>
              <a:t>Thematic Analysis: Deductive codex</a:t>
            </a:r>
          </a:p>
        </p:txBody>
      </p:sp>
      <p:sp>
        <p:nvSpPr>
          <p:cNvPr id="4" name="Text Placeholder 3"/>
          <p:cNvSpPr>
            <a:spLocks noGrp="1"/>
          </p:cNvSpPr>
          <p:nvPr>
            <p:ph type="body" sz="half" idx="2"/>
          </p:nvPr>
        </p:nvSpPr>
        <p:spPr>
          <a:xfrm>
            <a:off x="7992999" y="2070468"/>
            <a:ext cx="3388157" cy="3449042"/>
          </a:xfrm>
        </p:spPr>
        <p:txBody>
          <a:bodyPr/>
          <a:lstStyle/>
          <a:p>
            <a:pPr marL="285750" indent="-285750">
              <a:buChar char="•"/>
            </a:pPr>
            <a:r>
              <a:rPr lang="en-US" sz="2000">
                <a:latin typeface="Arial Nova"/>
              </a:rPr>
              <a:t>Deductive based on lived experiences as well as relating to literature evidence.</a:t>
            </a:r>
          </a:p>
          <a:p>
            <a:pPr marL="285750" indent="-285750">
              <a:buChar char="•"/>
            </a:pPr>
            <a:r>
              <a:rPr lang="en-US" sz="2000">
                <a:latin typeface="Arial Nova"/>
              </a:rPr>
              <a:t>Open to leading to abductive coding from gather evidence.</a:t>
            </a:r>
          </a:p>
          <a:p>
            <a:pPr marL="285750" indent="-285750">
              <a:buChar char="•"/>
            </a:pPr>
            <a:r>
              <a:rPr lang="en-US" sz="2000">
                <a:latin typeface="Arial Nova"/>
              </a:rPr>
              <a:t>Possibilities to explore other research methodologies.</a:t>
            </a:r>
          </a:p>
        </p:txBody>
      </p:sp>
      <p:graphicFrame>
        <p:nvGraphicFramePr>
          <p:cNvPr id="3" name="Table 2">
            <a:extLst>
              <a:ext uri="{FF2B5EF4-FFF2-40B4-BE49-F238E27FC236}">
                <a16:creationId xmlns:a16="http://schemas.microsoft.com/office/drawing/2014/main" id="{D13BC43A-9A21-DB2A-C490-74E996E352A5}"/>
              </a:ext>
            </a:extLst>
          </p:cNvPr>
          <p:cNvGraphicFramePr>
            <a:graphicFrameLocks noGrp="1"/>
          </p:cNvGraphicFramePr>
          <p:nvPr>
            <p:extLst>
              <p:ext uri="{D42A27DB-BD31-4B8C-83A1-F6EECF244321}">
                <p14:modId xmlns:p14="http://schemas.microsoft.com/office/powerpoint/2010/main" val="1473879815"/>
              </p:ext>
            </p:extLst>
          </p:nvPr>
        </p:nvGraphicFramePr>
        <p:xfrm>
          <a:off x="487990" y="1842840"/>
          <a:ext cx="6664302" cy="4569818"/>
        </p:xfrm>
        <a:graphic>
          <a:graphicData uri="http://schemas.openxmlformats.org/drawingml/2006/table">
            <a:tbl>
              <a:tblPr firstRow="1" bandRow="1">
                <a:tableStyleId>{6E25E649-3F16-4E02-A733-19D2CDBF48F0}</a:tableStyleId>
              </a:tblPr>
              <a:tblGrid>
                <a:gridCol w="1575610">
                  <a:extLst>
                    <a:ext uri="{9D8B030D-6E8A-4147-A177-3AD203B41FA5}">
                      <a16:colId xmlns:a16="http://schemas.microsoft.com/office/drawing/2014/main" val="560597900"/>
                    </a:ext>
                  </a:extLst>
                </a:gridCol>
                <a:gridCol w="2867258">
                  <a:extLst>
                    <a:ext uri="{9D8B030D-6E8A-4147-A177-3AD203B41FA5}">
                      <a16:colId xmlns:a16="http://schemas.microsoft.com/office/drawing/2014/main" val="1119773643"/>
                    </a:ext>
                  </a:extLst>
                </a:gridCol>
                <a:gridCol w="2221434">
                  <a:extLst>
                    <a:ext uri="{9D8B030D-6E8A-4147-A177-3AD203B41FA5}">
                      <a16:colId xmlns:a16="http://schemas.microsoft.com/office/drawing/2014/main" val="108900202"/>
                    </a:ext>
                  </a:extLst>
                </a:gridCol>
              </a:tblGrid>
              <a:tr h="500738">
                <a:tc>
                  <a:txBody>
                    <a:bodyPr/>
                    <a:lstStyle/>
                    <a:p>
                      <a:r>
                        <a:rPr lang="en-US"/>
                        <a:t>Code</a:t>
                      </a:r>
                    </a:p>
                  </a:txBody>
                  <a:tcPr/>
                </a:tc>
                <a:tc>
                  <a:txBody>
                    <a:bodyPr/>
                    <a:lstStyle/>
                    <a:p>
                      <a:r>
                        <a:rPr lang="en-US"/>
                        <a:t>Description</a:t>
                      </a:r>
                    </a:p>
                  </a:txBody>
                  <a:tcPr/>
                </a:tc>
                <a:tc>
                  <a:txBody>
                    <a:bodyPr/>
                    <a:lstStyle/>
                    <a:p>
                      <a:r>
                        <a:rPr lang="en-US"/>
                        <a:t>Evidence</a:t>
                      </a:r>
                    </a:p>
                  </a:txBody>
                  <a:tcPr/>
                </a:tc>
                <a:extLst>
                  <a:ext uri="{0D108BD9-81ED-4DB2-BD59-A6C34878D82A}">
                    <a16:rowId xmlns:a16="http://schemas.microsoft.com/office/drawing/2014/main" val="1202928188"/>
                  </a:ext>
                </a:extLst>
              </a:tr>
              <a:tr h="822960">
                <a:tc>
                  <a:txBody>
                    <a:bodyPr/>
                    <a:lstStyle/>
                    <a:p>
                      <a:r>
                        <a:rPr lang="en-US" sz="1200" b="1">
                          <a:latin typeface="Arial Nova"/>
                        </a:rPr>
                        <a:t>Under-Valued</a:t>
                      </a:r>
                    </a:p>
                  </a:txBody>
                  <a:tcPr/>
                </a:tc>
                <a:tc>
                  <a:txBody>
                    <a:bodyPr/>
                    <a:lstStyle/>
                    <a:p>
                      <a:pPr lvl="0">
                        <a:buNone/>
                      </a:pPr>
                      <a:r>
                        <a:rPr lang="en-US" sz="1200" b="0" i="0" u="none" strike="noStrike" noProof="0">
                          <a:solidFill>
                            <a:srgbClr val="0F0F0F"/>
                          </a:solidFill>
                          <a:latin typeface="Corbel"/>
                        </a:rPr>
                        <a:t>what I am looking for here, is evidence on staff feelings, job satisfaction and staff moral around the workplace.</a:t>
                      </a:r>
                      <a:endParaRPr lang="en-US"/>
                    </a:p>
                  </a:txBody>
                  <a:tcPr/>
                </a:tc>
                <a:tc>
                  <a:txBody>
                    <a:bodyPr/>
                    <a:lstStyle/>
                    <a:p>
                      <a:r>
                        <a:rPr lang="en-US" sz="1200">
                          <a:latin typeface="Arial Nova"/>
                        </a:rPr>
                        <a:t>Tim Savage 2018</a:t>
                      </a:r>
                    </a:p>
                  </a:txBody>
                  <a:tcPr/>
                </a:tc>
                <a:extLst>
                  <a:ext uri="{0D108BD9-81ED-4DB2-BD59-A6C34878D82A}">
                    <a16:rowId xmlns:a16="http://schemas.microsoft.com/office/drawing/2014/main" val="4089525121"/>
                  </a:ext>
                </a:extLst>
              </a:tr>
              <a:tr h="1051560">
                <a:tc>
                  <a:txBody>
                    <a:bodyPr/>
                    <a:lstStyle/>
                    <a:p>
                      <a:r>
                        <a:rPr lang="en-US" sz="1200" b="1">
                          <a:latin typeface="Arial Nova"/>
                        </a:rPr>
                        <a:t>Opportunity</a:t>
                      </a:r>
                    </a:p>
                  </a:txBody>
                  <a:tcPr/>
                </a:tc>
                <a:tc>
                  <a:txBody>
                    <a:bodyPr/>
                    <a:lstStyle/>
                    <a:p>
                      <a:pPr lvl="0">
                        <a:buNone/>
                      </a:pPr>
                      <a:r>
                        <a:rPr lang="en-US" sz="1200" b="0" i="0" u="none" strike="noStrike" noProof="0">
                          <a:solidFill>
                            <a:srgbClr val="0F0F0F"/>
                          </a:solidFill>
                          <a:latin typeface="Corbel"/>
                        </a:rPr>
                        <a:t>What I am looking for here, is evidence of technical staff having the opportunity to explore their practice, research or develop their skills within their own practice as well as teaching and learning. </a:t>
                      </a:r>
                      <a:endParaRPr lang="en-US"/>
                    </a:p>
                  </a:txBody>
                  <a:tcPr/>
                </a:tc>
                <a:tc>
                  <a:txBody>
                    <a:bodyPr/>
                    <a:lstStyle/>
                    <a:p>
                      <a:r>
                        <a:rPr lang="en-US" sz="1200">
                          <a:latin typeface="Arial Nova"/>
                        </a:rPr>
                        <a:t>Dickinson, Fowler and Griffiths 2020</a:t>
                      </a:r>
                    </a:p>
                  </a:txBody>
                  <a:tcPr/>
                </a:tc>
                <a:extLst>
                  <a:ext uri="{0D108BD9-81ED-4DB2-BD59-A6C34878D82A}">
                    <a16:rowId xmlns:a16="http://schemas.microsoft.com/office/drawing/2014/main" val="664248490"/>
                  </a:ext>
                </a:extLst>
              </a:tr>
              <a:tr h="533044">
                <a:tc>
                  <a:txBody>
                    <a:bodyPr/>
                    <a:lstStyle/>
                    <a:p>
                      <a:pPr lvl="0">
                        <a:buNone/>
                      </a:pPr>
                      <a:r>
                        <a:rPr lang="en-US" sz="1200" b="1">
                          <a:latin typeface="Arial Nova"/>
                        </a:rPr>
                        <a:t>Third-Space practitioners.</a:t>
                      </a:r>
                    </a:p>
                  </a:txBody>
                  <a:tcPr/>
                </a:tc>
                <a:tc>
                  <a:txBody>
                    <a:bodyPr/>
                    <a:lstStyle/>
                    <a:p>
                      <a:pPr lvl="0">
                        <a:buNone/>
                      </a:pPr>
                      <a:r>
                        <a:rPr lang="en-US" sz="1200" b="0" i="0" u="none" strike="noStrike" noProof="0">
                          <a:solidFill>
                            <a:srgbClr val="0F0F0F"/>
                          </a:solidFill>
                          <a:latin typeface="Corbel"/>
                        </a:rPr>
                        <a:t>what I am looking for here, is evidence that technical staff are teaching a wide variety of scenarios, 1-2-1 teaching, workshops, small group and large group etc.</a:t>
                      </a:r>
                      <a:endParaRPr lang="en-US"/>
                    </a:p>
                  </a:txBody>
                  <a:tcPr/>
                </a:tc>
                <a:tc>
                  <a:txBody>
                    <a:bodyPr/>
                    <a:lstStyle/>
                    <a:p>
                      <a:pPr lvl="0">
                        <a:buNone/>
                      </a:pPr>
                      <a:r>
                        <a:rPr lang="en-US" sz="1200" dirty="0">
                          <a:latin typeface="Arial Nova"/>
                        </a:rPr>
                        <a:t>Tim Savage 2018</a:t>
                      </a:r>
                      <a:br>
                        <a:rPr lang="en-US" sz="1200" dirty="0">
                          <a:latin typeface="Arial Nova"/>
                        </a:rPr>
                      </a:br>
                      <a:r>
                        <a:rPr lang="en-US" sz="1200" dirty="0">
                          <a:latin typeface="Arial Nova"/>
                        </a:rPr>
                        <a:t>Whitchurch 2008</a:t>
                      </a:r>
                      <a:br>
                        <a:rPr lang="en-US" sz="1200" dirty="0">
                          <a:latin typeface="Arial Nova"/>
                        </a:rPr>
                      </a:br>
                      <a:r>
                        <a:rPr lang="en-US" sz="1200" dirty="0">
                          <a:latin typeface="Arial Nova"/>
                        </a:rPr>
                        <a:t>Vygotsky</a:t>
                      </a:r>
                      <a:br>
                        <a:rPr lang="en-US" sz="1200" dirty="0">
                          <a:latin typeface="Arial Nova"/>
                        </a:rPr>
                      </a:br>
                      <a:r>
                        <a:rPr lang="en-US" sz="1200" kern="1200" dirty="0">
                          <a:solidFill>
                            <a:schemeClr val="dk1"/>
                          </a:solidFill>
                          <a:effectLst/>
                          <a:latin typeface="Arial Nova" panose="020B0504020202020204" pitchFamily="34" charset="0"/>
                          <a:ea typeface="+mn-ea"/>
                          <a:cs typeface="+mn-cs"/>
                        </a:rPr>
                        <a:t>Wragg, Harris, Noyes and Vere 2022</a:t>
                      </a:r>
                      <a:r>
                        <a:rPr lang="en-US" sz="1200" dirty="0">
                          <a:latin typeface="Arial Nova" panose="020B0504020202020204" pitchFamily="34" charset="0"/>
                        </a:rPr>
                        <a:t> </a:t>
                      </a:r>
                    </a:p>
                  </a:txBody>
                  <a:tcPr/>
                </a:tc>
                <a:extLst>
                  <a:ext uri="{0D108BD9-81ED-4DB2-BD59-A6C34878D82A}">
                    <a16:rowId xmlns:a16="http://schemas.microsoft.com/office/drawing/2014/main" val="4249225951"/>
                  </a:ext>
                </a:extLst>
              </a:tr>
              <a:tr h="533043">
                <a:tc>
                  <a:txBody>
                    <a:bodyPr/>
                    <a:lstStyle/>
                    <a:p>
                      <a:pPr lvl="0">
                        <a:buNone/>
                      </a:pPr>
                      <a:r>
                        <a:rPr lang="en-US" sz="1200" b="1" i="0" u="none" strike="noStrike" noProof="0">
                          <a:solidFill>
                            <a:srgbClr val="0F0F0F"/>
                          </a:solidFill>
                          <a:latin typeface="Arial Nova"/>
                        </a:rPr>
                        <a:t>Practice and process</a:t>
                      </a:r>
                      <a:endParaRPr lang="en-US" b="1">
                        <a:latin typeface="Arial Nova"/>
                      </a:endParaRPr>
                    </a:p>
                  </a:txBody>
                  <a:tcPr/>
                </a:tc>
                <a:tc>
                  <a:txBody>
                    <a:bodyPr/>
                    <a:lstStyle/>
                    <a:p>
                      <a:pPr lvl="0">
                        <a:buNone/>
                      </a:pPr>
                      <a:r>
                        <a:rPr lang="en-US" sz="1200" b="0" i="0" u="none" strike="noStrike" noProof="0">
                          <a:solidFill>
                            <a:srgbClr val="0F0F0F"/>
                          </a:solidFill>
                          <a:latin typeface="Corbel"/>
                        </a:rPr>
                        <a:t>What I am looking for here, is evidence that technical staff are developing a pedagogy or using a pedagogy around that is focused on process and practice of skill building and student knowledge development with critical thinking. </a:t>
                      </a:r>
                      <a:endParaRPr lang="en-US"/>
                    </a:p>
                  </a:txBody>
                  <a:tcPr/>
                </a:tc>
                <a:tc>
                  <a:txBody>
                    <a:bodyPr/>
                    <a:lstStyle/>
                    <a:p>
                      <a:pPr lvl="0">
                        <a:buNone/>
                      </a:pPr>
                      <a:r>
                        <a:rPr lang="en-US" sz="1200" dirty="0">
                          <a:latin typeface="Arial Nova"/>
                        </a:rPr>
                        <a:t>McLain 2017</a:t>
                      </a:r>
                    </a:p>
                    <a:p>
                      <a:pPr lvl="0">
                        <a:buNone/>
                      </a:pPr>
                      <a:r>
                        <a:rPr lang="en-US" sz="1200" dirty="0">
                          <a:latin typeface="Arial Nova"/>
                        </a:rPr>
                        <a:t>Vygotsky</a:t>
                      </a:r>
                    </a:p>
                  </a:txBody>
                  <a:tcPr/>
                </a:tc>
                <a:extLst>
                  <a:ext uri="{0D108BD9-81ED-4DB2-BD59-A6C34878D82A}">
                    <a16:rowId xmlns:a16="http://schemas.microsoft.com/office/drawing/2014/main" val="1334278876"/>
                  </a:ext>
                </a:extLst>
              </a:tr>
            </a:tbl>
          </a:graphicData>
        </a:graphic>
      </p:graphicFrame>
    </p:spTree>
    <p:extLst>
      <p:ext uri="{BB962C8B-B14F-4D97-AF65-F5344CB8AC3E}">
        <p14:creationId xmlns:p14="http://schemas.microsoft.com/office/powerpoint/2010/main" val="1160959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stom">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Custom" id="{37DB63F3-72C7-4A67-82CB-DE1EC68F0B1F}" vid="{1DDF8815-C24B-4878-AB18-C1C7DB7407AA}"/>
    </a:ext>
  </a:ext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7" ma:contentTypeDescription="Create a new document." ma:contentTypeScope="" ma:versionID="c6f9a84f66a9c8b9a21755b9ffafb945">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27df39e3e7036dff54f89ddd5805ce72"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25FC92C0-A33F-467F-A65D-AA0CE0BD2B63}">
  <ds:schemaRefs>
    <ds:schemaRef ds:uri="16c05727-aa75-4e4a-9b5f-8a80a1165891"/>
    <ds:schemaRef ds:uri="230e9df3-be65-4c73-a93b-d1236ebd677e"/>
    <ds:schemaRef ds:uri="71af3243-3dd4-4a8d-8c0d-dd76da1f02a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EBA52FF4-E484-4953-8434-9402E3BE0AB5}">
  <ds:schemaRefs>
    <ds:schemaRef ds:uri="http://schemas.microsoft.com/sharepoint/v3/contenttype/forms"/>
  </ds:schemaRefs>
</ds:datastoreItem>
</file>

<file path=customXml/itemProps3.xml><?xml version="1.0" encoding="utf-8"?>
<ds:datastoreItem xmlns:ds="http://schemas.openxmlformats.org/officeDocument/2006/customXml" ds:itemID="{682B82EB-80D3-4DDB-9A53-0D22163B57B3}">
  <ds:schemaRefs>
    <ds:schemaRef ds:uri="230e9df3-be65-4c73-a93b-d1236ebd677e"/>
    <ds:schemaRef ds:uri="71af3243-3dd4-4a8d-8c0d-dd76da1f02a5"/>
    <ds:schemaRef ds:uri="http://schemas.microsoft.com/office/2006/metadata/properties"/>
    <ds:schemaRef ds:uri="http://schemas.microsoft.com/office/infopath/2007/PartnerControls"/>
    <ds:schemaRef ds:uri="http://schemas.microsoft.com/sharepoint/v3"/>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Custom</Template>
  <TotalTime>1270</TotalTime>
  <Words>3279</Words>
  <Application>Microsoft Office PowerPoint</Application>
  <PresentationFormat>Custom</PresentationFormat>
  <Paragraphs>197</Paragraphs>
  <Slides>15</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Arial Nova</vt:lpstr>
      <vt:lpstr>Consolas</vt:lpstr>
      <vt:lpstr>Corbel</vt:lpstr>
      <vt:lpstr>Georgia</vt:lpstr>
      <vt:lpstr>Helvetica</vt:lpstr>
      <vt:lpstr>Times New Roman</vt:lpstr>
      <vt:lpstr>Custom</vt:lpstr>
      <vt:lpstr>What and Where is Technical pedagogy in Creative Education? </vt:lpstr>
      <vt:lpstr>PowerPoint Presentation</vt:lpstr>
      <vt:lpstr>Rationale: 'Broken windows'</vt:lpstr>
      <vt:lpstr>PowerPoint Presentation</vt:lpstr>
      <vt:lpstr>Research methods</vt:lpstr>
      <vt:lpstr>What are 'Third Space' Educators (TSEs)?</vt:lpstr>
      <vt:lpstr>The Focus Group / Post forum</vt:lpstr>
      <vt:lpstr>The Forum: </vt:lpstr>
      <vt:lpstr>Thematic Analysis: Deductive codex</vt:lpstr>
      <vt:lpstr>Thematic analysis: Findings</vt:lpstr>
      <vt:lpstr>Additional Themes found: Abductive future</vt:lpstr>
      <vt:lpstr>Further Developing my ARP: Divide and Conquer</vt:lpstr>
      <vt:lpstr>What’s Next: ‘Tech Talks’ and ‘Hot Press’</vt:lpstr>
      <vt:lpstr>References</vt:lpstr>
      <vt:lpstr>References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Sean Henry Fitzsimons</dc:creator>
  <cp:lastModifiedBy>Sean-Henry Fitzsimons</cp:lastModifiedBy>
  <cp:revision>31</cp:revision>
  <dcterms:created xsi:type="dcterms:W3CDTF">2024-01-12T23:50:35Z</dcterms:created>
  <dcterms:modified xsi:type="dcterms:W3CDTF">2024-01-16T18:28:49Z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